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455" r:id="rId3"/>
    <p:sldId id="472" r:id="rId4"/>
    <p:sldId id="259" r:id="rId5"/>
    <p:sldId id="260" r:id="rId6"/>
    <p:sldId id="268" r:id="rId7"/>
    <p:sldId id="265" r:id="rId8"/>
    <p:sldId id="269" r:id="rId9"/>
    <p:sldId id="270" r:id="rId10"/>
    <p:sldId id="271" r:id="rId11"/>
    <p:sldId id="272" r:id="rId12"/>
    <p:sldId id="456" r:id="rId13"/>
    <p:sldId id="457" r:id="rId14"/>
    <p:sldId id="460" r:id="rId15"/>
    <p:sldId id="461" r:id="rId16"/>
    <p:sldId id="462" r:id="rId17"/>
    <p:sldId id="273" r:id="rId18"/>
    <p:sldId id="274" r:id="rId19"/>
    <p:sldId id="275" r:id="rId20"/>
    <p:sldId id="276" r:id="rId21"/>
    <p:sldId id="279" r:id="rId22"/>
    <p:sldId id="280" r:id="rId23"/>
    <p:sldId id="277" r:id="rId24"/>
    <p:sldId id="463" r:id="rId25"/>
    <p:sldId id="278" r:id="rId26"/>
    <p:sldId id="281" r:id="rId27"/>
    <p:sldId id="464" r:id="rId28"/>
    <p:sldId id="465" r:id="rId29"/>
    <p:sldId id="261" r:id="rId30"/>
    <p:sldId id="282" r:id="rId31"/>
    <p:sldId id="283" r:id="rId32"/>
    <p:sldId id="369" r:id="rId33"/>
    <p:sldId id="370" r:id="rId34"/>
    <p:sldId id="467" r:id="rId35"/>
    <p:sldId id="468" r:id="rId36"/>
    <p:sldId id="445" r:id="rId37"/>
    <p:sldId id="447" r:id="rId38"/>
    <p:sldId id="448" r:id="rId39"/>
    <p:sldId id="450" r:id="rId40"/>
    <p:sldId id="449" r:id="rId41"/>
    <p:sldId id="451" r:id="rId42"/>
    <p:sldId id="263" r:id="rId43"/>
    <p:sldId id="371" r:id="rId44"/>
    <p:sldId id="372" r:id="rId45"/>
    <p:sldId id="373" r:id="rId46"/>
    <p:sldId id="469" r:id="rId47"/>
    <p:sldId id="471" r:id="rId48"/>
    <p:sldId id="473" r:id="rId49"/>
    <p:sldId id="264" r:id="rId50"/>
    <p:sldId id="470" r:id="rId51"/>
    <p:sldId id="453" r:id="rId52"/>
  </p:sldIdLst>
  <p:sldSz cx="12192000" cy="6858000"/>
  <p:notesSz cx="6858000" cy="9144000"/>
  <p:embeddedFontLst>
    <p:embeddedFont>
      <p:font typeface="Consolas" panose="020B0609020204030204" pitchFamily="49" charset="0"/>
      <p:regular r:id="rId53"/>
      <p:bold r:id="rId54"/>
      <p:italic r:id="rId55"/>
      <p:boldItalic r:id="rId56"/>
    </p:embeddedFont>
    <p:embeddedFont>
      <p:font typeface="思源黑体 CN" panose="020B0500000000000000" pitchFamily="34" charset="-122"/>
      <p:regular r:id="rId57"/>
      <p:bold r:id="rId58"/>
    </p:embeddedFont>
    <p:embeddedFont>
      <p:font typeface="思源黑体 CN Medium" panose="020B0600000000000000" pitchFamily="34" charset="-122"/>
      <p:regular r:id="rId59"/>
    </p:embeddedFont>
    <p:embeddedFont>
      <p:font typeface="思源黑体 CN Normal" panose="020B0400000000000000" pitchFamily="34" charset="-122"/>
      <p:regular r:id="rId6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Yc8YI0RLr1JKMNf7cUppyw==" hashData="ghZrMWrB0wz7xzpHGho3yMUsvKKkCLVd6Uu+mBoiwXGzhMD8Y5FqjMRnxO0K60ZFDJQP/U8twVYev//oQuShHQ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9862"/>
    <a:srgbClr val="F76212"/>
    <a:srgbClr val="C149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70" d="100"/>
          <a:sy n="70" d="100"/>
        </p:scale>
        <p:origin x="6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73647"/>
            <a:ext cx="9144000" cy="2387600"/>
          </a:xfrm>
        </p:spPr>
        <p:txBody>
          <a:bodyPr anchor="b"/>
          <a:lstStyle>
            <a:lvl1pPr algn="ctr">
              <a:defRPr sz="60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9721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98779"/>
            <a:ext cx="9144000" cy="860441"/>
          </a:xfrm>
        </p:spPr>
        <p:txBody>
          <a:bodyPr anchor="b">
            <a:normAutofit/>
          </a:bodyPr>
          <a:lstStyle>
            <a:lvl1pPr algn="ctr">
              <a:defRPr sz="48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3509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518091-1783-52F3-D8BA-FC649F73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9D6E57-020E-1210-48C8-FAD456F8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6388039-ED9C-7C99-F0E6-E416F9D06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7C36D00-EB65-D372-28EE-C1CD7ED62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15785506-B09E-2073-2619-A9DBACC84FA7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D289F9D6-C432-E889-361F-53CB3178B87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652AB069-225C-4A2B-8B0F-F94636CB7999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853C948F-669E-B7C2-9883-C18CE3BD0A0A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5AC52C-A34F-1DB4-CD2A-A3BC4CE55E36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086FED2-D09F-B846-C125-81C16EEA8FB4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2820D98-10BD-816A-9B6A-3259FA0932B4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2E8289E-4787-A61F-CD2E-DF7C77F3512A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9701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7EC32-CC15-6574-40DB-9885207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FC1086-79F9-7DC1-C040-B4B271C603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47C680-8452-BD8D-1325-A0FCE9D82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3E6B7C-DC79-8B52-3C5C-EAE7704686E9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A320848-9472-F76D-3E36-2D1492F47DFA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BAFBFD1-A55F-BF96-502F-537FA341D921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38076D-7FBD-4D4E-76C3-18FE405C88D2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0C75327B-6780-00F4-D93F-1249E6978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200845A-8741-F371-6C19-8807E381F9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AAF5A19-FA83-04F7-8E33-3CCB161AA5F9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08B69A81-A66B-6653-8748-654DDAB7824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F21EF08F-4A26-E31F-FB4D-9A7724ECF746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23E379D3-65CB-764E-6656-37400A8565B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72028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B26F46-9922-0C27-BC78-89582562A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1E2A77-D311-DE1C-69F9-CA44B365C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73640"/>
          </a:xfrm>
        </p:spPr>
        <p:txBody>
          <a:bodyPr anchor="b"/>
          <a:lstStyle>
            <a:lvl1pPr marL="0" indent="0" algn="l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B6ADCB-A52A-DA3B-073B-A72AEA48E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786"/>
            <a:ext cx="5157787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A841DDB-A922-7C1B-4BC9-9194A2CB4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68623"/>
          </a:xfrm>
        </p:spPr>
        <p:txBody>
          <a:bodyPr anchor="b"/>
          <a:lstStyle>
            <a:lvl1pPr marL="0" indent="0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0A1F90-3094-574C-DB06-F52A99B77D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786"/>
            <a:ext cx="5183188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9802193-5D10-1B39-8FC5-4D4C17251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D4475A3A-2816-57D8-F45C-3166EFED0DED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D91A367-5437-D7BA-1712-9CBCFC3AC12B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65CB734-285D-6D2E-D531-A4898FC4E249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4CDBF54-439C-B3C4-CE23-C6E80648AFE8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94EA0E3B-E87D-6B82-E3C9-77435CF16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617D86BF-8E57-73B0-52DF-9BC0149413E6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EBF7377-7091-88C4-30FC-10C617F6FCAC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AD13BA30-F5BE-6A51-A97D-14F70C48694A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D1239C0E-7267-114C-E924-06F32F01791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7615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DD87A4-43E8-158A-C0B7-A12F7D307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6C6F20D2-F3B2-118B-5FD1-7ED03CFE58EF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C0A208-C122-4BED-739D-72DE64E6D2E9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01E5503-1DCA-62C5-0181-A71E0362E10C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6659DF-8A56-5F7B-B0DF-C5078C077393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CD0A3455-1B99-EB33-253F-AEA8FAFA6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66638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D8734A-56BA-672D-3735-DBCCF24E4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5BD4FB-F575-33FF-7F8C-2E5CF6E64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FB5122-98BA-4C8E-53A1-635BEE7AE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20BF-85A9-455E-B8B0-E78042D7BF7D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8F9663-2581-F2F0-590F-C3D30E0B3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DB360D-12DB-76DB-BC2E-FB83541F9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773F6-277D-4306-BC23-35D1F8F685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286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AB850B-7E1C-FE24-62F4-2877D0E74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CCE7DD-210F-14CA-5982-DAE44EDCA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545440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76212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etcd-io/etcd/releases" TargetMode="Externa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EE9E7-94CA-EDAB-5B30-DC7D1C54E9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67506"/>
            <a:ext cx="9144000" cy="1922988"/>
          </a:xfrm>
        </p:spPr>
        <p:txBody>
          <a:bodyPr>
            <a:normAutofit fontScale="90000"/>
          </a:bodyPr>
          <a:lstStyle/>
          <a:p>
            <a:pPr>
              <a:lnSpc>
                <a:spcPct val="130000"/>
              </a:lnSpc>
            </a:pPr>
            <a:r>
              <a:rPr lang="zh-CN" altLang="en-US" b="1" dirty="0"/>
              <a:t>分布式搜索引擎</a:t>
            </a:r>
            <a:br>
              <a:rPr lang="en-US" altLang="zh-CN" b="1" dirty="0"/>
            </a:br>
            <a:r>
              <a:rPr lang="zh-CN" altLang="en-US" b="1" dirty="0"/>
              <a:t>与设计模式</a:t>
            </a:r>
          </a:p>
        </p:txBody>
      </p:sp>
    </p:spTree>
    <p:extLst>
      <p:ext uri="{BB962C8B-B14F-4D97-AF65-F5344CB8AC3E}">
        <p14:creationId xmlns:p14="http://schemas.microsoft.com/office/powerpoint/2010/main" val="3312568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A7F545-DABF-4B0E-FAFF-A62D7ECDA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倒排</a:t>
            </a:r>
            <a:r>
              <a:rPr lang="en-US" altLang="zh-CN" dirty="0"/>
              <a:t>key</a:t>
            </a:r>
            <a:r>
              <a:rPr lang="zh-CN" altLang="en-US" dirty="0"/>
              <a:t>的前缀</a:t>
            </a:r>
          </a:p>
        </p:txBody>
      </p:sp>
      <p:sp>
        <p:nvSpPr>
          <p:cNvPr id="4" name="圆角矩形">
            <a:extLst>
              <a:ext uri="{FF2B5EF4-FFF2-40B4-BE49-F238E27FC236}">
                <a16:creationId xmlns:a16="http://schemas.microsoft.com/office/drawing/2014/main" id="{998C11F6-BEEC-E8B2-43C3-2BD45123CE16}"/>
              </a:ext>
            </a:extLst>
          </p:cNvPr>
          <p:cNvSpPr/>
          <p:nvPr/>
        </p:nvSpPr>
        <p:spPr>
          <a:xfrm>
            <a:off x="2631989" y="2373339"/>
            <a:ext cx="1660057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TITLE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算法</a:t>
            </a:r>
          </a:p>
        </p:txBody>
      </p:sp>
      <p:sp>
        <p:nvSpPr>
          <p:cNvPr id="5" name="圆角矩形">
            <a:extLst>
              <a:ext uri="{FF2B5EF4-FFF2-40B4-BE49-F238E27FC236}">
                <a16:creationId xmlns:a16="http://schemas.microsoft.com/office/drawing/2014/main" id="{4CA1A51F-20CB-1D6A-7324-71BC0208AB99}"/>
              </a:ext>
            </a:extLst>
          </p:cNvPr>
          <p:cNvSpPr/>
          <p:nvPr/>
        </p:nvSpPr>
        <p:spPr>
          <a:xfrm>
            <a:off x="2055412" y="3060700"/>
            <a:ext cx="2236553" cy="467995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CONTENT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设计</a:t>
            </a:r>
          </a:p>
        </p:txBody>
      </p:sp>
      <p:sp>
        <p:nvSpPr>
          <p:cNvPr id="6" name="圆角矩形">
            <a:extLst>
              <a:ext uri="{FF2B5EF4-FFF2-40B4-BE49-F238E27FC236}">
                <a16:creationId xmlns:a16="http://schemas.microsoft.com/office/drawing/2014/main" id="{35371579-6509-229C-63EA-FFE0D15066C6}"/>
              </a:ext>
            </a:extLst>
          </p:cNvPr>
          <p:cNvSpPr/>
          <p:nvPr/>
        </p:nvSpPr>
        <p:spPr>
          <a:xfrm>
            <a:off x="2818736" y="3747706"/>
            <a:ext cx="1473309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CITY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北京</a:t>
            </a:r>
          </a:p>
        </p:txBody>
      </p:sp>
      <p:sp>
        <p:nvSpPr>
          <p:cNvPr id="7" name="圆角矩形">
            <a:extLst>
              <a:ext uri="{FF2B5EF4-FFF2-40B4-BE49-F238E27FC236}">
                <a16:creationId xmlns:a16="http://schemas.microsoft.com/office/drawing/2014/main" id="{DB5768AF-04C5-3C9D-7846-DBE3C1356ED4}"/>
              </a:ext>
            </a:extLst>
          </p:cNvPr>
          <p:cNvSpPr/>
          <p:nvPr/>
        </p:nvSpPr>
        <p:spPr>
          <a:xfrm>
            <a:off x="4942573" y="2370543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圆角矩形">
            <a:extLst>
              <a:ext uri="{FF2B5EF4-FFF2-40B4-BE49-F238E27FC236}">
                <a16:creationId xmlns:a16="http://schemas.microsoft.com/office/drawing/2014/main" id="{46C6BAF2-04A0-6113-C153-6B29F637AA54}"/>
              </a:ext>
            </a:extLst>
          </p:cNvPr>
          <p:cNvSpPr/>
          <p:nvPr/>
        </p:nvSpPr>
        <p:spPr>
          <a:xfrm>
            <a:off x="8612799" y="3056001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圆角矩形">
            <a:extLst>
              <a:ext uri="{FF2B5EF4-FFF2-40B4-BE49-F238E27FC236}">
                <a16:creationId xmlns:a16="http://schemas.microsoft.com/office/drawing/2014/main" id="{22D1B720-E89A-DC15-DE58-F7AAD6D7EA97}"/>
              </a:ext>
            </a:extLst>
          </p:cNvPr>
          <p:cNvSpPr/>
          <p:nvPr/>
        </p:nvSpPr>
        <p:spPr>
          <a:xfrm>
            <a:off x="4942572" y="3747706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圆角矩形">
            <a:extLst>
              <a:ext uri="{FF2B5EF4-FFF2-40B4-BE49-F238E27FC236}">
                <a16:creationId xmlns:a16="http://schemas.microsoft.com/office/drawing/2014/main" id="{B57A6FED-C9E6-EA94-87E2-113551D8EBDD}"/>
              </a:ext>
            </a:extLst>
          </p:cNvPr>
          <p:cNvSpPr/>
          <p:nvPr/>
        </p:nvSpPr>
        <p:spPr>
          <a:xfrm>
            <a:off x="8612795" y="2370543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圆角矩形">
            <a:extLst>
              <a:ext uri="{FF2B5EF4-FFF2-40B4-BE49-F238E27FC236}">
                <a16:creationId xmlns:a16="http://schemas.microsoft.com/office/drawing/2014/main" id="{AAA2328D-A486-4B33-D20C-ECBE56850E55}"/>
              </a:ext>
            </a:extLst>
          </p:cNvPr>
          <p:cNvSpPr/>
          <p:nvPr/>
        </p:nvSpPr>
        <p:spPr>
          <a:xfrm>
            <a:off x="4944145" y="3060522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圆角矩形">
            <a:extLst>
              <a:ext uri="{FF2B5EF4-FFF2-40B4-BE49-F238E27FC236}">
                <a16:creationId xmlns:a16="http://schemas.microsoft.com/office/drawing/2014/main" id="{6A1A7527-5D5C-7960-1F6F-16332BE7BC6D}"/>
              </a:ext>
            </a:extLst>
          </p:cNvPr>
          <p:cNvSpPr/>
          <p:nvPr/>
        </p:nvSpPr>
        <p:spPr>
          <a:xfrm>
            <a:off x="6748101" y="3056001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圆角矩形">
            <a:extLst>
              <a:ext uri="{FF2B5EF4-FFF2-40B4-BE49-F238E27FC236}">
                <a16:creationId xmlns:a16="http://schemas.microsoft.com/office/drawing/2014/main" id="{7176E998-EE3D-1D75-1B58-8CF172E69822}"/>
              </a:ext>
            </a:extLst>
          </p:cNvPr>
          <p:cNvSpPr/>
          <p:nvPr/>
        </p:nvSpPr>
        <p:spPr>
          <a:xfrm>
            <a:off x="6744955" y="2380174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圆角矩形">
            <a:extLst>
              <a:ext uri="{FF2B5EF4-FFF2-40B4-BE49-F238E27FC236}">
                <a16:creationId xmlns:a16="http://schemas.microsoft.com/office/drawing/2014/main" id="{9469FAD3-5C6A-B7AC-D51B-543BDFBC8E0D}"/>
              </a:ext>
            </a:extLst>
          </p:cNvPr>
          <p:cNvSpPr/>
          <p:nvPr/>
        </p:nvSpPr>
        <p:spPr>
          <a:xfrm>
            <a:off x="6744954" y="3747706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圆角矩形">
            <a:extLst>
              <a:ext uri="{FF2B5EF4-FFF2-40B4-BE49-F238E27FC236}">
                <a16:creationId xmlns:a16="http://schemas.microsoft.com/office/drawing/2014/main" id="{96CFA387-F12F-6B7B-76FC-A412B438EB3F}"/>
              </a:ext>
            </a:extLst>
          </p:cNvPr>
          <p:cNvSpPr/>
          <p:nvPr/>
        </p:nvSpPr>
        <p:spPr>
          <a:xfrm>
            <a:off x="8610098" y="3741459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6" name="直线连接线">
            <a:extLst>
              <a:ext uri="{FF2B5EF4-FFF2-40B4-BE49-F238E27FC236}">
                <a16:creationId xmlns:a16="http://schemas.microsoft.com/office/drawing/2014/main" id="{14A5328D-965B-EEC8-7E41-16D7C0CB7190}"/>
              </a:ext>
            </a:extLst>
          </p:cNvPr>
          <p:cNvCxnSpPr>
            <a:stCxn id="4" idx="3"/>
            <a:endCxn id="7" idx="1"/>
          </p:cNvCxnSpPr>
          <p:nvPr/>
        </p:nvCxnSpPr>
        <p:spPr>
          <a:xfrm flipV="1">
            <a:off x="4292046" y="2604543"/>
            <a:ext cx="650527" cy="279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线连接线">
            <a:extLst>
              <a:ext uri="{FF2B5EF4-FFF2-40B4-BE49-F238E27FC236}">
                <a16:creationId xmlns:a16="http://schemas.microsoft.com/office/drawing/2014/main" id="{B86873B8-155F-F10D-37E3-6D48B0DB0215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6094428" y="2604543"/>
            <a:ext cx="650527" cy="963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线连接线">
            <a:extLst>
              <a:ext uri="{FF2B5EF4-FFF2-40B4-BE49-F238E27FC236}">
                <a16:creationId xmlns:a16="http://schemas.microsoft.com/office/drawing/2014/main" id="{52A0E63F-F915-6C7E-4C6E-7D6E52F12F40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6096000" y="3290001"/>
            <a:ext cx="652101" cy="452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直线连接线">
            <a:extLst>
              <a:ext uri="{FF2B5EF4-FFF2-40B4-BE49-F238E27FC236}">
                <a16:creationId xmlns:a16="http://schemas.microsoft.com/office/drawing/2014/main" id="{94D509B6-F55D-6F9D-4F6A-54914BED9253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 flipV="1">
            <a:off x="7896810" y="2604543"/>
            <a:ext cx="715985" cy="963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直线连接线">
            <a:extLst>
              <a:ext uri="{FF2B5EF4-FFF2-40B4-BE49-F238E27FC236}">
                <a16:creationId xmlns:a16="http://schemas.microsoft.com/office/drawing/2014/main" id="{BA5B2C1E-844D-F571-3D34-314BB8135CA0}"/>
              </a:ext>
            </a:extLst>
          </p:cNvPr>
          <p:cNvCxnSpPr>
            <a:stCxn id="12" idx="3"/>
            <a:endCxn id="8" idx="1"/>
          </p:cNvCxnSpPr>
          <p:nvPr/>
        </p:nvCxnSpPr>
        <p:spPr>
          <a:xfrm>
            <a:off x="7899956" y="3290001"/>
            <a:ext cx="712843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直线连接线">
            <a:extLst>
              <a:ext uri="{FF2B5EF4-FFF2-40B4-BE49-F238E27FC236}">
                <a16:creationId xmlns:a16="http://schemas.microsoft.com/office/drawing/2014/main" id="{1F3D980F-EED9-ADF7-8F4E-0050311657B7}"/>
              </a:ext>
            </a:extLst>
          </p:cNvPr>
          <p:cNvCxnSpPr>
            <a:stCxn id="9" idx="3"/>
            <a:endCxn id="14" idx="1"/>
          </p:cNvCxnSpPr>
          <p:nvPr/>
        </p:nvCxnSpPr>
        <p:spPr>
          <a:xfrm>
            <a:off x="6094427" y="3981706"/>
            <a:ext cx="650527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线连接线">
            <a:extLst>
              <a:ext uri="{FF2B5EF4-FFF2-40B4-BE49-F238E27FC236}">
                <a16:creationId xmlns:a16="http://schemas.microsoft.com/office/drawing/2014/main" id="{ADE81F9B-3492-4FFD-44C1-4D719F3E3853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4292045" y="3981706"/>
            <a:ext cx="650527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线连接线">
            <a:extLst>
              <a:ext uri="{FF2B5EF4-FFF2-40B4-BE49-F238E27FC236}">
                <a16:creationId xmlns:a16="http://schemas.microsoft.com/office/drawing/2014/main" id="{2CE224E6-B0FD-F4FF-49EE-968290F72CF5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 flipV="1">
            <a:off x="4291965" y="3294522"/>
            <a:ext cx="652180" cy="17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线连接线">
            <a:extLst>
              <a:ext uri="{FF2B5EF4-FFF2-40B4-BE49-F238E27FC236}">
                <a16:creationId xmlns:a16="http://schemas.microsoft.com/office/drawing/2014/main" id="{D68A2452-F483-5F30-AE1D-FE32357DB803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 flipV="1">
            <a:off x="7896809" y="3975459"/>
            <a:ext cx="713289" cy="624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5DC0586D-A5A8-A66B-833F-F63DC2C93361}"/>
              </a:ext>
            </a:extLst>
          </p:cNvPr>
          <p:cNvSpPr txBox="1"/>
          <p:nvPr/>
        </p:nvSpPr>
        <p:spPr>
          <a:xfrm>
            <a:off x="3420809" y="4845475"/>
            <a:ext cx="4195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用前缀区分关键词所属的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3192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61A3AE-F55E-8ECF-7929-8B2FC4D00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倒排</a:t>
            </a:r>
            <a:r>
              <a:rPr lang="en-US" altLang="zh-CN" dirty="0"/>
              <a:t>key</a:t>
            </a:r>
            <a:r>
              <a:rPr lang="zh-CN" altLang="en-US" dirty="0"/>
              <a:t>组合多个</a:t>
            </a:r>
            <a:r>
              <a:rPr lang="en-US" altLang="zh-CN" dirty="0"/>
              <a:t>field</a:t>
            </a:r>
            <a:endParaRPr lang="zh-CN" altLang="en-US" dirty="0"/>
          </a:p>
        </p:txBody>
      </p:sp>
      <p:sp>
        <p:nvSpPr>
          <p:cNvPr id="4" name="圆角矩形">
            <a:extLst>
              <a:ext uri="{FF2B5EF4-FFF2-40B4-BE49-F238E27FC236}">
                <a16:creationId xmlns:a16="http://schemas.microsoft.com/office/drawing/2014/main" id="{1B81E418-673A-34F7-02A4-C12DB896A62A}"/>
              </a:ext>
            </a:extLst>
          </p:cNvPr>
          <p:cNvSpPr/>
          <p:nvPr/>
        </p:nvSpPr>
        <p:spPr>
          <a:xfrm>
            <a:off x="2595471" y="2385814"/>
            <a:ext cx="3390002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CITY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北京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_TITLE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算法</a:t>
            </a:r>
          </a:p>
        </p:txBody>
      </p:sp>
      <p:sp>
        <p:nvSpPr>
          <p:cNvPr id="5" name="圆角矩形">
            <a:extLst>
              <a:ext uri="{FF2B5EF4-FFF2-40B4-BE49-F238E27FC236}">
                <a16:creationId xmlns:a16="http://schemas.microsoft.com/office/drawing/2014/main" id="{6FFC35DC-1C4E-3763-FA0B-811550C7B27E}"/>
              </a:ext>
            </a:extLst>
          </p:cNvPr>
          <p:cNvSpPr/>
          <p:nvPr/>
        </p:nvSpPr>
        <p:spPr>
          <a:xfrm>
            <a:off x="6639146" y="2383018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圆角矩形">
            <a:extLst>
              <a:ext uri="{FF2B5EF4-FFF2-40B4-BE49-F238E27FC236}">
                <a16:creationId xmlns:a16="http://schemas.microsoft.com/office/drawing/2014/main" id="{8448AE7C-421E-49C6-C233-1F8BFFEC6D08}"/>
              </a:ext>
            </a:extLst>
          </p:cNvPr>
          <p:cNvSpPr/>
          <p:nvPr/>
        </p:nvSpPr>
        <p:spPr>
          <a:xfrm>
            <a:off x="8441528" y="2392649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" name="直线连接线">
            <a:extLst>
              <a:ext uri="{FF2B5EF4-FFF2-40B4-BE49-F238E27FC236}">
                <a16:creationId xmlns:a16="http://schemas.microsoft.com/office/drawing/2014/main" id="{DB99B2F4-4644-EFCC-0C5E-49F868486D83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5985473" y="2617018"/>
            <a:ext cx="653673" cy="279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直线连接线">
            <a:extLst>
              <a:ext uri="{FF2B5EF4-FFF2-40B4-BE49-F238E27FC236}">
                <a16:creationId xmlns:a16="http://schemas.microsoft.com/office/drawing/2014/main" id="{4C72B0DE-666E-E801-469B-D145A2826A1A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791001" y="2617018"/>
            <a:ext cx="650527" cy="963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A79019E0-CB0F-90CB-FEE3-3343CF415CBA}"/>
              </a:ext>
            </a:extLst>
          </p:cNvPr>
          <p:cNvGrpSpPr/>
          <p:nvPr/>
        </p:nvGrpSpPr>
        <p:grpSpPr>
          <a:xfrm>
            <a:off x="2254195" y="3994073"/>
            <a:ext cx="7339188" cy="472521"/>
            <a:chOff x="560768" y="3624414"/>
            <a:chExt cx="7339188" cy="472521"/>
          </a:xfrm>
          <a:effectLst/>
        </p:grpSpPr>
        <p:sp>
          <p:nvSpPr>
            <p:cNvPr id="10" name="圆角矩形">
              <a:extLst>
                <a:ext uri="{FF2B5EF4-FFF2-40B4-BE49-F238E27FC236}">
                  <a16:creationId xmlns:a16="http://schemas.microsoft.com/office/drawing/2014/main" id="{A9D60468-1683-E5CD-B96B-A67172A8C9D4}"/>
                </a:ext>
              </a:extLst>
            </p:cNvPr>
            <p:cNvSpPr/>
            <p:nvPr/>
          </p:nvSpPr>
          <p:spPr>
            <a:xfrm>
              <a:off x="560768" y="3628935"/>
              <a:ext cx="3731278" cy="468000"/>
            </a:xfrm>
            <a:prstGeom prst="roundRect">
              <a:avLst>
                <a:gd name="adj" fmla="val 16666"/>
              </a:avLst>
            </a:prstGeom>
            <a:noFill/>
            <a:ln w="25400" cap="flat" cmpd="sng">
              <a:solidFill>
                <a:schemeClr val="tx1"/>
              </a:solidFill>
              <a:prstDash val="solid"/>
              <a:round/>
            </a:ln>
            <a:effectLst>
              <a:outerShdw blurRad="63500" sx="102000" sy="102000" algn="ctr" rotWithShape="0">
                <a:srgbClr val="000000">
                  <a:alpha val="39607"/>
                </a:srgbClr>
              </a:outerShdw>
            </a:effectLst>
          </p:spPr>
          <p:txBody>
            <a:bodyPr vert="horz" wrap="square" lIns="91440" tIns="45720" rIns="91440" bIns="45720" anchor="ctr" anchorCtr="0"/>
            <a:lstStyle/>
            <a:p>
              <a:pPr algn="ctr"/>
              <a:r>
                <a:rPr lang="en-US" altLang="zh-CN" sz="24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CITY</a:t>
              </a:r>
              <a:r>
                <a:rPr lang="zh-CN" altLang="en-US" sz="24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北京</a:t>
              </a:r>
              <a:r>
                <a:rPr lang="en-US" altLang="zh-CN" sz="24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_ CONTENT</a:t>
              </a:r>
              <a:r>
                <a:rPr lang="zh-CN" altLang="en-US" sz="24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设计</a:t>
              </a:r>
            </a:p>
          </p:txBody>
        </p:sp>
        <p:sp>
          <p:nvSpPr>
            <p:cNvPr id="11" name="圆角矩形">
              <a:extLst>
                <a:ext uri="{FF2B5EF4-FFF2-40B4-BE49-F238E27FC236}">
                  <a16:creationId xmlns:a16="http://schemas.microsoft.com/office/drawing/2014/main" id="{9B973573-FB36-F065-0FF9-0B88A46C7A4B}"/>
                </a:ext>
              </a:extLst>
            </p:cNvPr>
            <p:cNvSpPr/>
            <p:nvPr/>
          </p:nvSpPr>
          <p:spPr>
            <a:xfrm>
              <a:off x="4944145" y="3628935"/>
              <a:ext cx="1151855" cy="468000"/>
            </a:xfrm>
            <a:prstGeom prst="roundRect">
              <a:avLst>
                <a:gd name="adj" fmla="val 16666"/>
              </a:avLst>
            </a:prstGeom>
            <a:noFill/>
            <a:ln w="25400" cap="flat" cmpd="sng">
              <a:solidFill>
                <a:schemeClr val="tx1"/>
              </a:solidFill>
              <a:prstDash val="solid"/>
              <a:round/>
            </a:ln>
            <a:effectLst>
              <a:outerShdw blurRad="63500" sx="102000" sy="102000" algn="ctr" rotWithShape="0">
                <a:srgbClr val="000000">
                  <a:alpha val="39607"/>
                </a:srgbClr>
              </a:outerShdw>
            </a:effectLst>
          </p:spPr>
          <p:txBody>
            <a:bodyPr vert="horz" wrap="square" lIns="91440" tIns="45720" rIns="91440" bIns="45720" anchor="ctr" anchorCtr="0"/>
            <a:lstStyle/>
            <a:p>
              <a:pPr algn="ctr"/>
              <a:r>
                <a:rPr lang="en-US" altLang="zh-CN" sz="24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3</a:t>
              </a:r>
              <a:endPara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2" name="圆角矩形">
              <a:extLst>
                <a:ext uri="{FF2B5EF4-FFF2-40B4-BE49-F238E27FC236}">
                  <a16:creationId xmlns:a16="http://schemas.microsoft.com/office/drawing/2014/main" id="{41A7451C-2FFB-2CD9-BFA5-1CEBA92AA5F4}"/>
                </a:ext>
              </a:extLst>
            </p:cNvPr>
            <p:cNvSpPr/>
            <p:nvPr/>
          </p:nvSpPr>
          <p:spPr>
            <a:xfrm>
              <a:off x="6748101" y="3624414"/>
              <a:ext cx="1151855" cy="468000"/>
            </a:xfrm>
            <a:prstGeom prst="roundRect">
              <a:avLst>
                <a:gd name="adj" fmla="val 16666"/>
              </a:avLst>
            </a:prstGeom>
            <a:noFill/>
            <a:ln w="25400" cap="flat" cmpd="sng">
              <a:solidFill>
                <a:schemeClr val="tx1"/>
              </a:solidFill>
              <a:prstDash val="solid"/>
              <a:round/>
            </a:ln>
            <a:effectLst>
              <a:outerShdw blurRad="63500" sx="102000" sy="102000" algn="ctr" rotWithShape="0">
                <a:srgbClr val="000000">
                  <a:alpha val="39607"/>
                </a:srgbClr>
              </a:outerShdw>
            </a:effectLst>
          </p:spPr>
          <p:txBody>
            <a:bodyPr vert="horz" wrap="square" lIns="91440" tIns="45720" rIns="91440" bIns="45720" anchor="ctr" anchorCtr="0"/>
            <a:lstStyle/>
            <a:p>
              <a:pPr algn="ctr"/>
              <a:r>
                <a:rPr lang="en-US" altLang="zh-CN" sz="24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1</a:t>
              </a:r>
              <a:endPara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3" name="直线连接线">
              <a:extLst>
                <a:ext uri="{FF2B5EF4-FFF2-40B4-BE49-F238E27FC236}">
                  <a16:creationId xmlns:a16="http://schemas.microsoft.com/office/drawing/2014/main" id="{2CB1D456-ABFE-677E-F93F-D2507DEE17C8}"/>
                </a:ext>
              </a:extLst>
            </p:cNvPr>
            <p:cNvCxnSpPr>
              <a:stCxn id="11" idx="3"/>
              <a:endCxn id="12" idx="1"/>
            </p:cNvCxnSpPr>
            <p:nvPr/>
          </p:nvCxnSpPr>
          <p:spPr>
            <a:xfrm flipV="1">
              <a:off x="6096000" y="3858414"/>
              <a:ext cx="652101" cy="452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线连接线">
              <a:extLst>
                <a:ext uri="{FF2B5EF4-FFF2-40B4-BE49-F238E27FC236}">
                  <a16:creationId xmlns:a16="http://schemas.microsoft.com/office/drawing/2014/main" id="{3AFA4550-CFAA-6BF5-C843-E423FAED6DAD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>
              <a:off x="4292046" y="3862935"/>
              <a:ext cx="652099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圆角矩形">
            <a:extLst>
              <a:ext uri="{FF2B5EF4-FFF2-40B4-BE49-F238E27FC236}">
                <a16:creationId xmlns:a16="http://schemas.microsoft.com/office/drawing/2014/main" id="{C90FF0C6-2D29-033A-5544-2AFF79B51280}"/>
              </a:ext>
            </a:extLst>
          </p:cNvPr>
          <p:cNvSpPr/>
          <p:nvPr/>
        </p:nvSpPr>
        <p:spPr>
          <a:xfrm>
            <a:off x="2595471" y="3195000"/>
            <a:ext cx="3390002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CITY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上海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_TITLE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算法</a:t>
            </a:r>
          </a:p>
        </p:txBody>
      </p:sp>
      <p:sp>
        <p:nvSpPr>
          <p:cNvPr id="16" name="圆角矩形">
            <a:extLst>
              <a:ext uri="{FF2B5EF4-FFF2-40B4-BE49-F238E27FC236}">
                <a16:creationId xmlns:a16="http://schemas.microsoft.com/office/drawing/2014/main" id="{4433D983-0884-B0AA-5D6B-202E79212C0F}"/>
              </a:ext>
            </a:extLst>
          </p:cNvPr>
          <p:cNvSpPr/>
          <p:nvPr/>
        </p:nvSpPr>
        <p:spPr>
          <a:xfrm>
            <a:off x="6639146" y="3192204"/>
            <a:ext cx="1197696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7" name="直线连接线">
            <a:extLst>
              <a:ext uri="{FF2B5EF4-FFF2-40B4-BE49-F238E27FC236}">
                <a16:creationId xmlns:a16="http://schemas.microsoft.com/office/drawing/2014/main" id="{AB6B3E2B-98EC-EF22-71B4-EFBA2DE1173B}"/>
              </a:ext>
            </a:extLst>
          </p:cNvPr>
          <p:cNvCxnSpPr>
            <a:stCxn id="15" idx="3"/>
            <a:endCxn id="16" idx="1"/>
          </p:cNvCxnSpPr>
          <p:nvPr/>
        </p:nvCxnSpPr>
        <p:spPr>
          <a:xfrm flipV="1">
            <a:off x="5985473" y="3426204"/>
            <a:ext cx="653673" cy="279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A9E9AB69-0F98-1F82-C1F0-0C3E6505B46E}"/>
              </a:ext>
            </a:extLst>
          </p:cNvPr>
          <p:cNvSpPr txBox="1"/>
          <p:nvPr/>
        </p:nvSpPr>
        <p:spPr>
          <a:xfrm>
            <a:off x="4263912" y="5087989"/>
            <a:ext cx="3443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常用的筛选项放到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里</a:t>
            </a:r>
          </a:p>
        </p:txBody>
      </p:sp>
    </p:spTree>
    <p:extLst>
      <p:ext uri="{BB962C8B-B14F-4D97-AF65-F5344CB8AC3E}">
        <p14:creationId xmlns:p14="http://schemas.microsoft.com/office/powerpoint/2010/main" val="1996987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E9DA2F-DEB0-8343-6A05-674B1F422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HashMap</a:t>
            </a:r>
            <a:r>
              <a:rPr lang="zh-CN" altLang="en-US" dirty="0"/>
              <a:t>的实现原理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5004A5-C02B-0BAD-9D4F-928517196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50" y="2137134"/>
            <a:ext cx="10014900" cy="356586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ADEF6DA-1679-522B-6C8B-CF68599BBDBC}"/>
              </a:ext>
            </a:extLst>
          </p:cNvPr>
          <p:cNvSpPr txBox="1"/>
          <p:nvPr/>
        </p:nvSpPr>
        <p:spPr>
          <a:xfrm>
            <a:off x="3458818" y="2341659"/>
            <a:ext cx="1795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F7621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Hash Table</a:t>
            </a:r>
            <a:endParaRPr lang="zh-CN" altLang="en-US" sz="2400" dirty="0">
              <a:solidFill>
                <a:srgbClr val="F7621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7856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792CC3-3E76-6A4C-A8D4-3854BAB5D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位运算符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5B65BB2A-DB24-7741-B3CF-6BC93DE06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30972"/>
              </p:ext>
            </p:extLst>
          </p:nvPr>
        </p:nvGraphicFramePr>
        <p:xfrm>
          <a:off x="1315233" y="1825626"/>
          <a:ext cx="9561534" cy="4175999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886200">
                  <a:extLst>
                    <a:ext uri="{9D8B030D-6E8A-4147-A177-3AD203B41FA5}">
                      <a16:colId xmlns:a16="http://schemas.microsoft.com/office/drawing/2014/main" val="4213667715"/>
                    </a:ext>
                  </a:extLst>
                </a:gridCol>
                <a:gridCol w="7675334">
                  <a:extLst>
                    <a:ext uri="{9D8B030D-6E8A-4147-A177-3AD203B41FA5}">
                      <a16:colId xmlns:a16="http://schemas.microsoft.com/office/drawing/2014/main" val="2370991409"/>
                    </a:ext>
                  </a:extLst>
                </a:gridCol>
              </a:tblGrid>
              <a:tr h="41160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i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运算符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描述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0850151"/>
                  </a:ext>
                </a:extLst>
              </a:tr>
              <a:tr h="5656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&amp;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参与运算的两数各对应的二进位相与（两位均为</a:t>
                      </a:r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1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才为</a:t>
                      </a:r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1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）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1720136"/>
                  </a:ext>
                </a:extLst>
              </a:tr>
              <a:tr h="5656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|</a:t>
                      </a:r>
                      <a:endParaRPr lang="en-US" sz="2000" b="0" i="0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参与运算的两数各对应的二进位相或（两位有一个为</a:t>
                      </a:r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1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就为</a:t>
                      </a:r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1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）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475509"/>
                  </a:ext>
                </a:extLst>
              </a:tr>
              <a:tr h="103374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^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参与运算的两数各对应的二进位相异或，当两对应的二进位相同时为</a:t>
                      </a:r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0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，不同时为</a:t>
                      </a:r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1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。作为一元运算符时表示按位</a:t>
                      </a:r>
                      <a:r>
                        <a:rPr lang="zh-CN" altLang="en-US" sz="2000" b="0" i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取反，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符号位也跟着变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6892843"/>
                  </a:ext>
                </a:extLst>
              </a:tr>
              <a:tr h="7996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&lt;&lt;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左移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n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位就是乘以</a:t>
                      </a:r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2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的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n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次方。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a&lt;&lt;b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是把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a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的各二进位全部左移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b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位，高位丢弃，低位补</a:t>
                      </a:r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0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。</a:t>
                      </a:r>
                      <a:r>
                        <a:rPr lang="zh-CN" altLang="en-US" sz="2000" b="0" i="0" dirty="0">
                          <a:solidFill>
                            <a:srgbClr val="FF0000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通过左移，符号位可能会变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5904925"/>
                  </a:ext>
                </a:extLst>
              </a:tr>
              <a:tr h="7996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&gt;&gt;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右移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n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位就是除以</a:t>
                      </a:r>
                      <a:r>
                        <a:rPr lang="en-US" altLang="zh-CN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2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的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n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次方。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a&gt;&gt;b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是把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a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的各二进位全部右移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b</a:t>
                      </a:r>
                      <a:r>
                        <a:rPr lang="zh-CN" altLang="en-US" sz="2000" b="0" i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位，</a:t>
                      </a:r>
                      <a:r>
                        <a:rPr lang="zh-CN" altLang="en-US" sz="2000" b="0" i="0" dirty="0">
                          <a:solidFill>
                            <a:srgbClr val="FF0000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正数高位补</a:t>
                      </a:r>
                      <a:r>
                        <a:rPr lang="en-US" altLang="zh-CN" sz="2000" b="0" i="0" dirty="0">
                          <a:solidFill>
                            <a:srgbClr val="FF0000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0</a:t>
                      </a:r>
                      <a:r>
                        <a:rPr lang="zh-CN" altLang="en-US" sz="2000" b="0" i="0" dirty="0">
                          <a:solidFill>
                            <a:srgbClr val="FF0000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，负数高位补</a:t>
                      </a:r>
                      <a:r>
                        <a:rPr lang="en-US" altLang="zh-CN" sz="2000" b="0" i="0" dirty="0">
                          <a:solidFill>
                            <a:srgbClr val="FF0000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1</a:t>
                      </a:r>
                    </a:p>
                  </a:txBody>
                  <a:tcPr marL="112237" marR="112237" marT="51802" marB="51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2897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307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89AF62-651F-ECAD-53E0-CCAF959EB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位运算</a:t>
            </a:r>
            <a:endParaRPr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5CEDD1F-0240-10D6-8076-10A3E14635F5}"/>
              </a:ext>
            </a:extLst>
          </p:cNvPr>
          <p:cNvGraphicFramePr>
            <a:graphicFrameLocks noGrp="1"/>
          </p:cNvGraphicFramePr>
          <p:nvPr/>
        </p:nvGraphicFramePr>
        <p:xfrm>
          <a:off x="1368123" y="205995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AD29DD9E-35A2-A533-0C7E-8FAD3F13F030}"/>
              </a:ext>
            </a:extLst>
          </p:cNvPr>
          <p:cNvGraphicFramePr>
            <a:graphicFrameLocks noGrp="1"/>
          </p:cNvGraphicFramePr>
          <p:nvPr/>
        </p:nvGraphicFramePr>
        <p:xfrm>
          <a:off x="1368123" y="318938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400" b="0" i="0" kern="120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  <a:cs typeface="+mn-cs"/>
                        </a:rPr>
                        <a:t>0</a:t>
                      </a:r>
                      <a:endParaRPr lang="zh-CN" altLang="en-US" sz="2400" b="0" i="0" kern="120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400" b="0" i="0" kern="120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  <a:cs typeface="+mn-cs"/>
                        </a:rPr>
                        <a:t>1</a:t>
                      </a:r>
                      <a:endParaRPr lang="zh-CN" altLang="en-US" sz="2400" b="0" i="0" kern="120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400" b="0" i="0" kern="120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  <a:cs typeface="+mn-cs"/>
                        </a:rPr>
                        <a:t>1</a:t>
                      </a:r>
                      <a:endParaRPr lang="zh-CN" altLang="en-US" sz="2400" b="0" i="0" kern="120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400" b="0" i="0" kern="120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  <a:cs typeface="+mn-cs"/>
                        </a:rPr>
                        <a:t>0</a:t>
                      </a:r>
                      <a:endParaRPr lang="zh-CN" altLang="en-US" sz="2400" b="0" i="0" kern="120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7AF12B7-6F93-2430-8E9B-DED4D225776F}"/>
              </a:ext>
            </a:extLst>
          </p:cNvPr>
          <p:cNvGraphicFramePr>
            <a:graphicFrameLocks noGrp="1"/>
          </p:cNvGraphicFramePr>
          <p:nvPr/>
        </p:nvGraphicFramePr>
        <p:xfrm>
          <a:off x="1368123" y="431881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A7AA929C-1DCC-992D-72DC-16A93C328AAB}"/>
              </a:ext>
            </a:extLst>
          </p:cNvPr>
          <p:cNvSpPr txBox="1"/>
          <p:nvPr/>
        </p:nvSpPr>
        <p:spPr>
          <a:xfrm>
            <a:off x="2309269" y="2655579"/>
            <a:ext cx="394660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&amp;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graphicFrame>
        <p:nvGraphicFramePr>
          <p:cNvPr id="8" name="表格 3">
            <a:extLst>
              <a:ext uri="{FF2B5EF4-FFF2-40B4-BE49-F238E27FC236}">
                <a16:creationId xmlns:a16="http://schemas.microsoft.com/office/drawing/2014/main" id="{63F93E4B-DE2C-05BD-190D-40458F39BC1C}"/>
              </a:ext>
            </a:extLst>
          </p:cNvPr>
          <p:cNvGraphicFramePr>
            <a:graphicFrameLocks noGrp="1"/>
          </p:cNvGraphicFramePr>
          <p:nvPr/>
        </p:nvGraphicFramePr>
        <p:xfrm>
          <a:off x="4957524" y="205995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F2BD12D9-4C87-0E96-31F0-E29B7FE69611}"/>
              </a:ext>
            </a:extLst>
          </p:cNvPr>
          <p:cNvGraphicFramePr>
            <a:graphicFrameLocks noGrp="1"/>
          </p:cNvGraphicFramePr>
          <p:nvPr/>
        </p:nvGraphicFramePr>
        <p:xfrm>
          <a:off x="4957524" y="318938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37BDF0EC-4251-22F7-CFA4-562131D9FC78}"/>
              </a:ext>
            </a:extLst>
          </p:cNvPr>
          <p:cNvGraphicFramePr>
            <a:graphicFrameLocks noGrp="1"/>
          </p:cNvGraphicFramePr>
          <p:nvPr/>
        </p:nvGraphicFramePr>
        <p:xfrm>
          <a:off x="4957524" y="431881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A341D13B-E090-850A-34B3-11013A3E2811}"/>
              </a:ext>
            </a:extLst>
          </p:cNvPr>
          <p:cNvSpPr txBox="1"/>
          <p:nvPr/>
        </p:nvSpPr>
        <p:spPr>
          <a:xfrm>
            <a:off x="5898670" y="2655579"/>
            <a:ext cx="26802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|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graphicFrame>
        <p:nvGraphicFramePr>
          <p:cNvPr id="12" name="表格 3">
            <a:extLst>
              <a:ext uri="{FF2B5EF4-FFF2-40B4-BE49-F238E27FC236}">
                <a16:creationId xmlns:a16="http://schemas.microsoft.com/office/drawing/2014/main" id="{07761308-3667-21AF-E8B8-46801F4C45B5}"/>
              </a:ext>
            </a:extLst>
          </p:cNvPr>
          <p:cNvGraphicFramePr>
            <a:graphicFrameLocks noGrp="1"/>
          </p:cNvGraphicFramePr>
          <p:nvPr/>
        </p:nvGraphicFramePr>
        <p:xfrm>
          <a:off x="8546925" y="205995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1EE96927-330E-F86A-D6D0-1EAA20F60DA0}"/>
              </a:ext>
            </a:extLst>
          </p:cNvPr>
          <p:cNvGraphicFramePr>
            <a:graphicFrameLocks noGrp="1"/>
          </p:cNvGraphicFramePr>
          <p:nvPr/>
        </p:nvGraphicFramePr>
        <p:xfrm>
          <a:off x="8546925" y="318938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FD7207B9-4F79-B04D-BC90-9250F7690973}"/>
              </a:ext>
            </a:extLst>
          </p:cNvPr>
          <p:cNvGraphicFramePr>
            <a:graphicFrameLocks noGrp="1"/>
          </p:cNvGraphicFramePr>
          <p:nvPr/>
        </p:nvGraphicFramePr>
        <p:xfrm>
          <a:off x="8546925" y="431881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1A9BAD00-758C-D6AF-A1DF-D4078619DA36}"/>
              </a:ext>
            </a:extLst>
          </p:cNvPr>
          <p:cNvSpPr txBox="1"/>
          <p:nvPr/>
        </p:nvSpPr>
        <p:spPr>
          <a:xfrm>
            <a:off x="9488071" y="2655579"/>
            <a:ext cx="35618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^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E4A0BD5-B77C-49C1-681E-DE121EB6EB8E}"/>
              </a:ext>
            </a:extLst>
          </p:cNvPr>
          <p:cNvSpPr txBox="1"/>
          <p:nvPr/>
        </p:nvSpPr>
        <p:spPr>
          <a:xfrm>
            <a:off x="2309269" y="3718716"/>
            <a:ext cx="35137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||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06D36C2-4108-58A9-2420-ABBC27B228C9}"/>
              </a:ext>
            </a:extLst>
          </p:cNvPr>
          <p:cNvSpPr txBox="1"/>
          <p:nvPr/>
        </p:nvSpPr>
        <p:spPr>
          <a:xfrm>
            <a:off x="5920311" y="3751862"/>
            <a:ext cx="35137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||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70D8AF5-3CEF-44CF-31B7-3390815E7B81}"/>
              </a:ext>
            </a:extLst>
          </p:cNvPr>
          <p:cNvSpPr txBox="1"/>
          <p:nvPr/>
        </p:nvSpPr>
        <p:spPr>
          <a:xfrm>
            <a:off x="9509712" y="3751862"/>
            <a:ext cx="35137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||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5CCE0BE2-E61D-9D41-BDD8-E25197C1B944}"/>
              </a:ext>
            </a:extLst>
          </p:cNvPr>
          <p:cNvGraphicFramePr>
            <a:graphicFrameLocks noGrp="1"/>
          </p:cNvGraphicFramePr>
          <p:nvPr/>
        </p:nvGraphicFramePr>
        <p:xfrm>
          <a:off x="1694102" y="544824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sp>
        <p:nvSpPr>
          <p:cNvPr id="20" name="文本框 19">
            <a:extLst>
              <a:ext uri="{FF2B5EF4-FFF2-40B4-BE49-F238E27FC236}">
                <a16:creationId xmlns:a16="http://schemas.microsoft.com/office/drawing/2014/main" id="{5D755058-D2F8-B8CE-FC96-2443BFBDCA84}"/>
              </a:ext>
            </a:extLst>
          </p:cNvPr>
          <p:cNvSpPr txBox="1"/>
          <p:nvPr/>
        </p:nvSpPr>
        <p:spPr>
          <a:xfrm>
            <a:off x="1312055" y="5448240"/>
            <a:ext cx="35618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^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F6490FCC-BFD9-19E4-1A27-AB5E3FA474A0}"/>
              </a:ext>
            </a:extLst>
          </p:cNvPr>
          <p:cNvGraphicFramePr>
            <a:graphicFrameLocks noGrp="1"/>
          </p:cNvGraphicFramePr>
          <p:nvPr/>
        </p:nvGraphicFramePr>
        <p:xfrm>
          <a:off x="4765067" y="5448240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sp>
        <p:nvSpPr>
          <p:cNvPr id="22" name="文本框 21">
            <a:extLst>
              <a:ext uri="{FF2B5EF4-FFF2-40B4-BE49-F238E27FC236}">
                <a16:creationId xmlns:a16="http://schemas.microsoft.com/office/drawing/2014/main" id="{22547205-F468-3E74-921F-93617D1232E1}"/>
              </a:ext>
            </a:extLst>
          </p:cNvPr>
          <p:cNvSpPr txBox="1"/>
          <p:nvPr/>
        </p:nvSpPr>
        <p:spPr>
          <a:xfrm>
            <a:off x="4189966" y="5443775"/>
            <a:ext cx="35618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=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3" name="圆角矩形标注 27">
            <a:extLst>
              <a:ext uri="{FF2B5EF4-FFF2-40B4-BE49-F238E27FC236}">
                <a16:creationId xmlns:a16="http://schemas.microsoft.com/office/drawing/2014/main" id="{03615D97-7389-3003-9498-706B0CB2ED47}"/>
              </a:ext>
            </a:extLst>
          </p:cNvPr>
          <p:cNvSpPr/>
          <p:nvPr/>
        </p:nvSpPr>
        <p:spPr>
          <a:xfrm>
            <a:off x="7607573" y="5443775"/>
            <a:ext cx="2557243" cy="461666"/>
          </a:xfrm>
          <a:prstGeom prst="wedgeRoundRectCallou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符号位也跟着变</a:t>
            </a:r>
          </a:p>
        </p:txBody>
      </p:sp>
    </p:spTree>
    <p:extLst>
      <p:ext uri="{BB962C8B-B14F-4D97-AF65-F5344CB8AC3E}">
        <p14:creationId xmlns:p14="http://schemas.microsoft.com/office/powerpoint/2010/main" val="399143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63E13C-4540-9820-B47C-75B012CF6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位运算</a:t>
            </a:r>
            <a:endParaRPr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98BA926-EDB4-0841-EF78-6B002F6FDD9F}"/>
              </a:ext>
            </a:extLst>
          </p:cNvPr>
          <p:cNvGraphicFramePr>
            <a:graphicFrameLocks noGrp="1"/>
          </p:cNvGraphicFramePr>
          <p:nvPr/>
        </p:nvGraphicFramePr>
        <p:xfrm>
          <a:off x="3171871" y="2047423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C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rgbClr val="FFC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C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C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graphicFrame>
        <p:nvGraphicFramePr>
          <p:cNvPr id="5" name="表格 3">
            <a:extLst>
              <a:ext uri="{FF2B5EF4-FFF2-40B4-BE49-F238E27FC236}">
                <a16:creationId xmlns:a16="http://schemas.microsoft.com/office/drawing/2014/main" id="{31055EF2-937A-98AC-A7EC-BEF9CE21F278}"/>
              </a:ext>
            </a:extLst>
          </p:cNvPr>
          <p:cNvGraphicFramePr>
            <a:graphicFrameLocks noGrp="1"/>
          </p:cNvGraphicFramePr>
          <p:nvPr/>
        </p:nvGraphicFramePr>
        <p:xfrm>
          <a:off x="6761272" y="2047423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0CBDFB80-1D4F-B8E0-3D43-EDFDB085BFA6}"/>
              </a:ext>
            </a:extLst>
          </p:cNvPr>
          <p:cNvSpPr txBox="1"/>
          <p:nvPr/>
        </p:nvSpPr>
        <p:spPr>
          <a:xfrm>
            <a:off x="5755432" y="2042958"/>
            <a:ext cx="699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&gt;&gt;2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graphicFrame>
        <p:nvGraphicFramePr>
          <p:cNvPr id="7" name="表格 3">
            <a:extLst>
              <a:ext uri="{FF2B5EF4-FFF2-40B4-BE49-F238E27FC236}">
                <a16:creationId xmlns:a16="http://schemas.microsoft.com/office/drawing/2014/main" id="{F0718546-FF9E-B389-61A3-F9A3E3C87852}"/>
              </a:ext>
            </a:extLst>
          </p:cNvPr>
          <p:cNvGraphicFramePr>
            <a:graphicFrameLocks noGrp="1"/>
          </p:cNvGraphicFramePr>
          <p:nvPr/>
        </p:nvGraphicFramePr>
        <p:xfrm>
          <a:off x="3171871" y="3402321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C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rgbClr val="FFC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C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C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graphicFrame>
        <p:nvGraphicFramePr>
          <p:cNvPr id="8" name="表格 3">
            <a:extLst>
              <a:ext uri="{FF2B5EF4-FFF2-40B4-BE49-F238E27FC236}">
                <a16:creationId xmlns:a16="http://schemas.microsoft.com/office/drawing/2014/main" id="{7B1D8DC7-66B4-A567-1F03-E7E8427D817D}"/>
              </a:ext>
            </a:extLst>
          </p:cNvPr>
          <p:cNvGraphicFramePr>
            <a:graphicFrameLocks noGrp="1"/>
          </p:cNvGraphicFramePr>
          <p:nvPr/>
        </p:nvGraphicFramePr>
        <p:xfrm>
          <a:off x="6761272" y="3402321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3D2CD10B-002D-2B3B-5724-F66767DD3293}"/>
              </a:ext>
            </a:extLst>
          </p:cNvPr>
          <p:cNvSpPr txBox="1"/>
          <p:nvPr/>
        </p:nvSpPr>
        <p:spPr>
          <a:xfrm>
            <a:off x="5755432" y="3397856"/>
            <a:ext cx="699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&gt;&gt;2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65AB836-8E9E-2112-3EB1-B5A34E8A5AB6}"/>
              </a:ext>
            </a:extLst>
          </p:cNvPr>
          <p:cNvSpPr txBox="1"/>
          <p:nvPr/>
        </p:nvSpPr>
        <p:spPr>
          <a:xfrm>
            <a:off x="1711613" y="204295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正数右移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C1DD055-8C94-BA26-8D35-F67B513713D8}"/>
              </a:ext>
            </a:extLst>
          </p:cNvPr>
          <p:cNvSpPr txBox="1"/>
          <p:nvPr/>
        </p:nvSpPr>
        <p:spPr>
          <a:xfrm>
            <a:off x="1711613" y="339785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负数右移</a:t>
            </a:r>
          </a:p>
        </p:txBody>
      </p:sp>
      <p:sp>
        <p:nvSpPr>
          <p:cNvPr id="12" name="右大括号 11">
            <a:extLst>
              <a:ext uri="{FF2B5EF4-FFF2-40B4-BE49-F238E27FC236}">
                <a16:creationId xmlns:a16="http://schemas.microsoft.com/office/drawing/2014/main" id="{59008E39-0F8F-B59F-5B85-99EBECCBB7BD}"/>
              </a:ext>
            </a:extLst>
          </p:cNvPr>
          <p:cNvSpPr/>
          <p:nvPr/>
        </p:nvSpPr>
        <p:spPr>
          <a:xfrm rot="5400000">
            <a:off x="7152142" y="2113755"/>
            <a:ext cx="356733" cy="1138475"/>
          </a:xfrm>
          <a:prstGeom prst="rightBrace">
            <a:avLst>
              <a:gd name="adj1" fmla="val 45785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900CC8C-E09D-C2E3-140F-9550FD1C948C}"/>
              </a:ext>
            </a:extLst>
          </p:cNvPr>
          <p:cNvSpPr txBox="1"/>
          <p:nvPr/>
        </p:nvSpPr>
        <p:spPr>
          <a:xfrm>
            <a:off x="9212194" y="2042957"/>
            <a:ext cx="1279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高位补</a:t>
            </a:r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0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4" name="右大括号 13">
            <a:extLst>
              <a:ext uri="{FF2B5EF4-FFF2-40B4-BE49-F238E27FC236}">
                <a16:creationId xmlns:a16="http://schemas.microsoft.com/office/drawing/2014/main" id="{94074A09-730A-CD00-2331-8BC58CA85740}"/>
              </a:ext>
            </a:extLst>
          </p:cNvPr>
          <p:cNvSpPr/>
          <p:nvPr/>
        </p:nvSpPr>
        <p:spPr>
          <a:xfrm rot="5400000">
            <a:off x="7152142" y="3473118"/>
            <a:ext cx="356733" cy="1138475"/>
          </a:xfrm>
          <a:prstGeom prst="rightBrace">
            <a:avLst>
              <a:gd name="adj1" fmla="val 45785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BE01F89-2055-3824-2C00-2D0A2E3CCAF4}"/>
              </a:ext>
            </a:extLst>
          </p:cNvPr>
          <p:cNvSpPr txBox="1"/>
          <p:nvPr/>
        </p:nvSpPr>
        <p:spPr>
          <a:xfrm>
            <a:off x="9200870" y="3397855"/>
            <a:ext cx="1279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高位补</a:t>
            </a:r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graphicFrame>
        <p:nvGraphicFramePr>
          <p:cNvPr id="16" name="表格 3">
            <a:extLst>
              <a:ext uri="{FF2B5EF4-FFF2-40B4-BE49-F238E27FC236}">
                <a16:creationId xmlns:a16="http://schemas.microsoft.com/office/drawing/2014/main" id="{7BFAF65F-87F7-C323-C287-3DBBF8C6EDEF}"/>
              </a:ext>
            </a:extLst>
          </p:cNvPr>
          <p:cNvGraphicFramePr>
            <a:graphicFrameLocks noGrp="1"/>
          </p:cNvGraphicFramePr>
          <p:nvPr/>
        </p:nvGraphicFramePr>
        <p:xfrm>
          <a:off x="3171871" y="4766151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C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C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C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C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graphicFrame>
        <p:nvGraphicFramePr>
          <p:cNvPr id="17" name="表格 3">
            <a:extLst>
              <a:ext uri="{FF2B5EF4-FFF2-40B4-BE49-F238E27FC236}">
                <a16:creationId xmlns:a16="http://schemas.microsoft.com/office/drawing/2014/main" id="{033801E1-102B-0681-8EE2-B60AB71D9E09}"/>
              </a:ext>
            </a:extLst>
          </p:cNvPr>
          <p:cNvGraphicFramePr>
            <a:graphicFrameLocks noGrp="1"/>
          </p:cNvGraphicFramePr>
          <p:nvPr/>
        </p:nvGraphicFramePr>
        <p:xfrm>
          <a:off x="6761272" y="4766151"/>
          <a:ext cx="227695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238">
                  <a:extLst>
                    <a:ext uri="{9D8B030D-6E8A-4147-A177-3AD203B41FA5}">
                      <a16:colId xmlns:a16="http://schemas.microsoft.com/office/drawing/2014/main" val="2188093215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619797633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3128053402"/>
                    </a:ext>
                  </a:extLst>
                </a:gridCol>
                <a:gridCol w="569238">
                  <a:extLst>
                    <a:ext uri="{9D8B030D-6E8A-4147-A177-3AD203B41FA5}">
                      <a16:colId xmlns:a16="http://schemas.microsoft.com/office/drawing/2014/main" val="1470068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rgbClr val="FF0000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1</a:t>
                      </a:r>
                      <a:endParaRPr lang="zh-CN" altLang="en-US" sz="2400" b="0" i="0" dirty="0">
                        <a:solidFill>
                          <a:srgbClr val="FF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Source Han Sans SC" panose="020B0500000000000000" pitchFamily="34" charset="-128"/>
                          <a:ea typeface="Source Han Sans SC" panose="020B0500000000000000" pitchFamily="34" charset="-128"/>
                        </a:rPr>
                        <a:t>0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2871"/>
                  </a:ext>
                </a:extLst>
              </a:tr>
            </a:tbl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2907BDCD-4C35-377C-0C5A-2A974B5678EB}"/>
              </a:ext>
            </a:extLst>
          </p:cNvPr>
          <p:cNvSpPr txBox="1"/>
          <p:nvPr/>
        </p:nvSpPr>
        <p:spPr>
          <a:xfrm>
            <a:off x="5755432" y="4761686"/>
            <a:ext cx="699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&lt;&lt;2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24E7E4D-05B0-06C5-C1B8-533D15AAA9FC}"/>
              </a:ext>
            </a:extLst>
          </p:cNvPr>
          <p:cNvSpPr txBox="1"/>
          <p:nvPr/>
        </p:nvSpPr>
        <p:spPr>
          <a:xfrm>
            <a:off x="1711613" y="4761686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负数左移</a:t>
            </a:r>
          </a:p>
        </p:txBody>
      </p:sp>
      <p:sp>
        <p:nvSpPr>
          <p:cNvPr id="20" name="右大括号 19">
            <a:extLst>
              <a:ext uri="{FF2B5EF4-FFF2-40B4-BE49-F238E27FC236}">
                <a16:creationId xmlns:a16="http://schemas.microsoft.com/office/drawing/2014/main" id="{8EC77514-ACD7-5189-2C28-92760D51272D}"/>
              </a:ext>
            </a:extLst>
          </p:cNvPr>
          <p:cNvSpPr/>
          <p:nvPr/>
        </p:nvSpPr>
        <p:spPr>
          <a:xfrm rot="5400000">
            <a:off x="8296129" y="4845281"/>
            <a:ext cx="345711" cy="1138477"/>
          </a:xfrm>
          <a:prstGeom prst="rightBrace">
            <a:avLst>
              <a:gd name="adj1" fmla="val 45785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39D8655-1F2D-490A-8DFD-9AE6325E20C3}"/>
              </a:ext>
            </a:extLst>
          </p:cNvPr>
          <p:cNvSpPr txBox="1"/>
          <p:nvPr/>
        </p:nvSpPr>
        <p:spPr>
          <a:xfrm>
            <a:off x="9200870" y="4743663"/>
            <a:ext cx="1279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右侧补</a:t>
            </a:r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0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2" name="圆角矩形标注 6">
            <a:extLst>
              <a:ext uri="{FF2B5EF4-FFF2-40B4-BE49-F238E27FC236}">
                <a16:creationId xmlns:a16="http://schemas.microsoft.com/office/drawing/2014/main" id="{27BBA280-7A1A-968D-D85F-18960EDD3C5B}"/>
              </a:ext>
            </a:extLst>
          </p:cNvPr>
          <p:cNvSpPr/>
          <p:nvPr/>
        </p:nvSpPr>
        <p:spPr>
          <a:xfrm>
            <a:off x="838200" y="5485177"/>
            <a:ext cx="6920506" cy="612648"/>
          </a:xfrm>
          <a:prstGeom prst="wedgeRoundRectCallou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负数右移肯定还是负数，负数左移可能变成正数</a:t>
            </a:r>
          </a:p>
        </p:txBody>
      </p:sp>
    </p:spTree>
    <p:extLst>
      <p:ext uri="{BB962C8B-B14F-4D97-AF65-F5344CB8AC3E}">
        <p14:creationId xmlns:p14="http://schemas.microsoft.com/office/powerpoint/2010/main" val="1307387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E811BB-1473-23D5-D59A-5D31F0C5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位运算的应用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E1E045-9808-3E08-6C44-CF53B0D58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b="0" dirty="0">
                <a:solidFill>
                  <a:srgbClr val="001080"/>
                </a:solidFill>
                <a:effectLst/>
              </a:rPr>
              <a:t>c</a:t>
            </a:r>
            <a:r>
              <a:rPr lang="en-US" altLang="zh-CN" sz="2400" b="0" dirty="0">
                <a:solidFill>
                  <a:srgbClr val="000000"/>
                </a:solidFill>
                <a:effectLst/>
              </a:rPr>
              <a:t> = </a:t>
            </a:r>
            <a:r>
              <a:rPr lang="en-US" altLang="zh-CN" sz="2400" b="0" dirty="0">
                <a:solidFill>
                  <a:srgbClr val="098658"/>
                </a:solidFill>
                <a:effectLst/>
              </a:rPr>
              <a:t>1</a:t>
            </a:r>
            <a:r>
              <a:rPr lang="en-US" altLang="zh-CN" sz="2400" b="0" dirty="0">
                <a:solidFill>
                  <a:srgbClr val="000000"/>
                </a:solidFill>
                <a:effectLst/>
              </a:rPr>
              <a:t> &lt;&lt; 3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if x &amp; c == c </a:t>
            </a:r>
            <a:r>
              <a:rPr lang="zh-CN" altLang="en-US" sz="2400" dirty="0"/>
              <a:t>判断</a:t>
            </a:r>
            <a:r>
              <a:rPr lang="en-US" altLang="zh-CN" sz="2400" dirty="0"/>
              <a:t>x</a:t>
            </a:r>
            <a:r>
              <a:rPr lang="zh-CN" altLang="en-US" sz="2400" dirty="0"/>
              <a:t>的第</a:t>
            </a:r>
            <a:r>
              <a:rPr lang="en-US" altLang="zh-CN" sz="2400" dirty="0"/>
              <a:t>4</a:t>
            </a:r>
            <a:r>
              <a:rPr lang="zh-CN" altLang="en-US" sz="2400" dirty="0"/>
              <a:t>位是否为</a:t>
            </a:r>
            <a:r>
              <a:rPr lang="en-US" altLang="zh-CN" sz="2400" dirty="0"/>
              <a:t>1</a:t>
            </a:r>
          </a:p>
          <a:p>
            <a:pPr marL="0" indent="0">
              <a:buNone/>
            </a:pPr>
            <a:r>
              <a:rPr lang="en-US" altLang="zh-CN" sz="2400" dirty="0"/>
              <a:t>x</a:t>
            </a:r>
            <a:r>
              <a:rPr lang="zh-CN" altLang="en-US" sz="2400" dirty="0"/>
              <a:t> </a:t>
            </a:r>
            <a:r>
              <a:rPr lang="en-US" altLang="zh-CN" sz="2400" dirty="0"/>
              <a:t>|=</a:t>
            </a:r>
            <a:r>
              <a:rPr lang="zh-CN" altLang="en-US" sz="2400" dirty="0"/>
              <a:t> </a:t>
            </a:r>
            <a:r>
              <a:rPr lang="en-US" altLang="zh-CN" sz="2400" dirty="0"/>
              <a:t>c</a:t>
            </a:r>
            <a:r>
              <a:rPr lang="zh-CN" altLang="en-US" sz="2400" dirty="0"/>
              <a:t> 把</a:t>
            </a:r>
            <a:r>
              <a:rPr lang="en-US" altLang="zh-CN" sz="2400" dirty="0"/>
              <a:t>x</a:t>
            </a:r>
            <a:r>
              <a:rPr lang="zh-CN" altLang="en-US" sz="2400" dirty="0"/>
              <a:t>的第</a:t>
            </a:r>
            <a:r>
              <a:rPr lang="en-US" altLang="zh-CN" sz="2400" dirty="0"/>
              <a:t>4</a:t>
            </a:r>
            <a:r>
              <a:rPr lang="zh-CN" altLang="en-US" sz="2400" dirty="0"/>
              <a:t>位置为</a:t>
            </a:r>
            <a:r>
              <a:rPr lang="en-US" altLang="zh-CN" sz="2400" dirty="0"/>
              <a:t>1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练习题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判断一个</a:t>
            </a:r>
            <a:r>
              <a:rPr lang="en-US" altLang="zh-CN" sz="2400" dirty="0" err="1"/>
              <a:t>uint</a:t>
            </a:r>
            <a:r>
              <a:rPr lang="zh-CN" altLang="en-US" sz="2400" dirty="0"/>
              <a:t>第</a:t>
            </a:r>
            <a:r>
              <a:rPr lang="en-US" altLang="zh-CN" sz="2400" dirty="0"/>
              <a:t>4</a:t>
            </a:r>
            <a:r>
              <a:rPr lang="zh-CN" altLang="en-US" sz="2400" dirty="0"/>
              <a:t>位是否为</a:t>
            </a:r>
            <a:r>
              <a:rPr lang="en-US" altLang="zh-CN" sz="2400" dirty="0"/>
              <a:t>0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把一个</a:t>
            </a:r>
            <a:r>
              <a:rPr lang="en-US" altLang="zh-CN" sz="2400" dirty="0" err="1"/>
              <a:t>uint</a:t>
            </a:r>
            <a:r>
              <a:rPr lang="zh-CN" altLang="en-US" sz="2400" dirty="0"/>
              <a:t>的第</a:t>
            </a:r>
            <a:r>
              <a:rPr lang="en-US" altLang="zh-CN" sz="2400" dirty="0"/>
              <a:t>4</a:t>
            </a:r>
            <a:r>
              <a:rPr lang="zh-CN" altLang="en-US" sz="2400" dirty="0"/>
              <a:t>位置为</a:t>
            </a:r>
            <a:r>
              <a:rPr lang="en-US" altLang="zh-CN" sz="2400" dirty="0"/>
              <a:t>0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求一个</a:t>
            </a:r>
            <a:r>
              <a:rPr lang="en-US" altLang="zh-CN" sz="2400" dirty="0" err="1"/>
              <a:t>uint</a:t>
            </a:r>
            <a:r>
              <a:rPr lang="zh-CN" altLang="en-US" sz="2400" dirty="0"/>
              <a:t>的二进制里包含几个</a:t>
            </a:r>
            <a:r>
              <a:rPr lang="en-US" altLang="zh-CN" sz="2400" dirty="0"/>
              <a:t>1</a:t>
            </a:r>
            <a:endParaRPr lang="zh-CN" altLang="en-US" sz="2400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2631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3DD2F7-9F06-2CC5-5485-10776BB4B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倒排</a:t>
            </a:r>
            <a:r>
              <a:rPr lang="en-US" altLang="zh-CN" dirty="0"/>
              <a:t>value</a:t>
            </a:r>
            <a:r>
              <a:rPr lang="zh-CN" altLang="en-US" dirty="0"/>
              <a:t>的设计</a:t>
            </a:r>
          </a:p>
        </p:txBody>
      </p:sp>
      <p:sp>
        <p:nvSpPr>
          <p:cNvPr id="4" name="圆角矩形">
            <a:extLst>
              <a:ext uri="{FF2B5EF4-FFF2-40B4-BE49-F238E27FC236}">
                <a16:creationId xmlns:a16="http://schemas.microsoft.com/office/drawing/2014/main" id="{66200146-F44B-AAEA-889D-F80C9AD34D3F}"/>
              </a:ext>
            </a:extLst>
          </p:cNvPr>
          <p:cNvSpPr/>
          <p:nvPr/>
        </p:nvSpPr>
        <p:spPr>
          <a:xfrm>
            <a:off x="2671746" y="2043465"/>
            <a:ext cx="1660057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TITLE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算法</a:t>
            </a:r>
          </a:p>
        </p:txBody>
      </p:sp>
      <p:sp>
        <p:nvSpPr>
          <p:cNvPr id="5" name="圆角矩形">
            <a:extLst>
              <a:ext uri="{FF2B5EF4-FFF2-40B4-BE49-F238E27FC236}">
                <a16:creationId xmlns:a16="http://schemas.microsoft.com/office/drawing/2014/main" id="{E6672FC4-1505-AC5E-73A1-3C6852B1A3A7}"/>
              </a:ext>
            </a:extLst>
          </p:cNvPr>
          <p:cNvSpPr/>
          <p:nvPr/>
        </p:nvSpPr>
        <p:spPr>
          <a:xfrm>
            <a:off x="2055412" y="2730914"/>
            <a:ext cx="2276310" cy="467995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CONTENT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设计</a:t>
            </a:r>
          </a:p>
        </p:txBody>
      </p:sp>
      <p:sp>
        <p:nvSpPr>
          <p:cNvPr id="6" name="圆角矩形">
            <a:extLst>
              <a:ext uri="{FF2B5EF4-FFF2-40B4-BE49-F238E27FC236}">
                <a16:creationId xmlns:a16="http://schemas.microsoft.com/office/drawing/2014/main" id="{9E6B4895-D630-5CB0-842C-396D2C0979D9}"/>
              </a:ext>
            </a:extLst>
          </p:cNvPr>
          <p:cNvSpPr/>
          <p:nvPr/>
        </p:nvSpPr>
        <p:spPr>
          <a:xfrm>
            <a:off x="2671747" y="3417832"/>
            <a:ext cx="1660056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CITY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北京</a:t>
            </a:r>
          </a:p>
        </p:txBody>
      </p:sp>
      <p:sp>
        <p:nvSpPr>
          <p:cNvPr id="7" name="圆角矩形">
            <a:extLst>
              <a:ext uri="{FF2B5EF4-FFF2-40B4-BE49-F238E27FC236}">
                <a16:creationId xmlns:a16="http://schemas.microsoft.com/office/drawing/2014/main" id="{D726FBD9-FED9-216A-0D61-2524C314561E}"/>
              </a:ext>
            </a:extLst>
          </p:cNvPr>
          <p:cNvSpPr/>
          <p:nvPr/>
        </p:nvSpPr>
        <p:spPr>
          <a:xfrm>
            <a:off x="4982330" y="2040669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圆角矩形">
            <a:extLst>
              <a:ext uri="{FF2B5EF4-FFF2-40B4-BE49-F238E27FC236}">
                <a16:creationId xmlns:a16="http://schemas.microsoft.com/office/drawing/2014/main" id="{7D7548D2-BDA2-4C70-1093-A277AAB05557}"/>
              </a:ext>
            </a:extLst>
          </p:cNvPr>
          <p:cNvSpPr/>
          <p:nvPr/>
        </p:nvSpPr>
        <p:spPr>
          <a:xfrm>
            <a:off x="8652556" y="2726127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圆角矩形">
            <a:extLst>
              <a:ext uri="{FF2B5EF4-FFF2-40B4-BE49-F238E27FC236}">
                <a16:creationId xmlns:a16="http://schemas.microsoft.com/office/drawing/2014/main" id="{1771CBBB-247D-9F2F-00E9-0E6B68661643}"/>
              </a:ext>
            </a:extLst>
          </p:cNvPr>
          <p:cNvSpPr/>
          <p:nvPr/>
        </p:nvSpPr>
        <p:spPr>
          <a:xfrm>
            <a:off x="4982329" y="3417832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圆角矩形">
            <a:extLst>
              <a:ext uri="{FF2B5EF4-FFF2-40B4-BE49-F238E27FC236}">
                <a16:creationId xmlns:a16="http://schemas.microsoft.com/office/drawing/2014/main" id="{2A4BEC8B-40CC-9CB7-13C4-F33972720FBC}"/>
              </a:ext>
            </a:extLst>
          </p:cNvPr>
          <p:cNvSpPr/>
          <p:nvPr/>
        </p:nvSpPr>
        <p:spPr>
          <a:xfrm>
            <a:off x="8652552" y="2040669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圆角矩形">
            <a:extLst>
              <a:ext uri="{FF2B5EF4-FFF2-40B4-BE49-F238E27FC236}">
                <a16:creationId xmlns:a16="http://schemas.microsoft.com/office/drawing/2014/main" id="{7449D93A-B810-8A3E-40DD-967321DC5E69}"/>
              </a:ext>
            </a:extLst>
          </p:cNvPr>
          <p:cNvSpPr/>
          <p:nvPr/>
        </p:nvSpPr>
        <p:spPr>
          <a:xfrm>
            <a:off x="4983902" y="2730648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圆角矩形">
            <a:extLst>
              <a:ext uri="{FF2B5EF4-FFF2-40B4-BE49-F238E27FC236}">
                <a16:creationId xmlns:a16="http://schemas.microsoft.com/office/drawing/2014/main" id="{180EBF6C-DB8C-B761-E866-CA02DBC5EBBA}"/>
              </a:ext>
            </a:extLst>
          </p:cNvPr>
          <p:cNvSpPr/>
          <p:nvPr/>
        </p:nvSpPr>
        <p:spPr>
          <a:xfrm>
            <a:off x="6787858" y="2726127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圆角矩形">
            <a:extLst>
              <a:ext uri="{FF2B5EF4-FFF2-40B4-BE49-F238E27FC236}">
                <a16:creationId xmlns:a16="http://schemas.microsoft.com/office/drawing/2014/main" id="{4B5D4FE1-4A44-B080-68D8-632D64EC4E7A}"/>
              </a:ext>
            </a:extLst>
          </p:cNvPr>
          <p:cNvSpPr/>
          <p:nvPr/>
        </p:nvSpPr>
        <p:spPr>
          <a:xfrm>
            <a:off x="6784712" y="2050300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圆角矩形">
            <a:extLst>
              <a:ext uri="{FF2B5EF4-FFF2-40B4-BE49-F238E27FC236}">
                <a16:creationId xmlns:a16="http://schemas.microsoft.com/office/drawing/2014/main" id="{4AF25ECE-A3A2-3529-D987-94FBF5C7C037}"/>
              </a:ext>
            </a:extLst>
          </p:cNvPr>
          <p:cNvSpPr/>
          <p:nvPr/>
        </p:nvSpPr>
        <p:spPr>
          <a:xfrm>
            <a:off x="6784711" y="3417832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圆角矩形">
            <a:extLst>
              <a:ext uri="{FF2B5EF4-FFF2-40B4-BE49-F238E27FC236}">
                <a16:creationId xmlns:a16="http://schemas.microsoft.com/office/drawing/2014/main" id="{EB0EB799-E25C-DEF0-888C-9AFEC719F18C}"/>
              </a:ext>
            </a:extLst>
          </p:cNvPr>
          <p:cNvSpPr/>
          <p:nvPr/>
        </p:nvSpPr>
        <p:spPr>
          <a:xfrm>
            <a:off x="8649855" y="3411585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6" name="直线连接线">
            <a:extLst>
              <a:ext uri="{FF2B5EF4-FFF2-40B4-BE49-F238E27FC236}">
                <a16:creationId xmlns:a16="http://schemas.microsoft.com/office/drawing/2014/main" id="{A3648A32-D21D-608C-347F-7413EC47B8E4}"/>
              </a:ext>
            </a:extLst>
          </p:cNvPr>
          <p:cNvCxnSpPr>
            <a:stCxn id="4" idx="3"/>
            <a:endCxn id="7" idx="1"/>
          </p:cNvCxnSpPr>
          <p:nvPr/>
        </p:nvCxnSpPr>
        <p:spPr>
          <a:xfrm flipV="1">
            <a:off x="4331803" y="2274669"/>
            <a:ext cx="650527" cy="279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线连接线">
            <a:extLst>
              <a:ext uri="{FF2B5EF4-FFF2-40B4-BE49-F238E27FC236}">
                <a16:creationId xmlns:a16="http://schemas.microsoft.com/office/drawing/2014/main" id="{D4EA152A-0D77-6FC2-34F4-B0570655AFB9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6134185" y="2274669"/>
            <a:ext cx="650527" cy="963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线连接线">
            <a:extLst>
              <a:ext uri="{FF2B5EF4-FFF2-40B4-BE49-F238E27FC236}">
                <a16:creationId xmlns:a16="http://schemas.microsoft.com/office/drawing/2014/main" id="{65E5FFD6-C564-E3A9-6EFA-6B7A3C316719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6135757" y="2960127"/>
            <a:ext cx="652101" cy="452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直线连接线">
            <a:extLst>
              <a:ext uri="{FF2B5EF4-FFF2-40B4-BE49-F238E27FC236}">
                <a16:creationId xmlns:a16="http://schemas.microsoft.com/office/drawing/2014/main" id="{A7772463-7474-F76A-F8DD-E838D0D7298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 flipV="1">
            <a:off x="7936567" y="2274669"/>
            <a:ext cx="715985" cy="963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直线连接线">
            <a:extLst>
              <a:ext uri="{FF2B5EF4-FFF2-40B4-BE49-F238E27FC236}">
                <a16:creationId xmlns:a16="http://schemas.microsoft.com/office/drawing/2014/main" id="{019A9320-51D6-667F-8391-E974794413C0}"/>
              </a:ext>
            </a:extLst>
          </p:cNvPr>
          <p:cNvCxnSpPr>
            <a:stCxn id="12" idx="3"/>
            <a:endCxn id="8" idx="1"/>
          </p:cNvCxnSpPr>
          <p:nvPr/>
        </p:nvCxnSpPr>
        <p:spPr>
          <a:xfrm>
            <a:off x="7939713" y="2960127"/>
            <a:ext cx="712843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直线连接线">
            <a:extLst>
              <a:ext uri="{FF2B5EF4-FFF2-40B4-BE49-F238E27FC236}">
                <a16:creationId xmlns:a16="http://schemas.microsoft.com/office/drawing/2014/main" id="{6E9AA4D0-17D8-2BEC-0235-7935D9602C7D}"/>
              </a:ext>
            </a:extLst>
          </p:cNvPr>
          <p:cNvCxnSpPr>
            <a:stCxn id="9" idx="3"/>
            <a:endCxn id="14" idx="1"/>
          </p:cNvCxnSpPr>
          <p:nvPr/>
        </p:nvCxnSpPr>
        <p:spPr>
          <a:xfrm>
            <a:off x="6134184" y="3651832"/>
            <a:ext cx="650527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线连接线">
            <a:extLst>
              <a:ext uri="{FF2B5EF4-FFF2-40B4-BE49-F238E27FC236}">
                <a16:creationId xmlns:a16="http://schemas.microsoft.com/office/drawing/2014/main" id="{B4C57086-1308-2641-3D35-A7B4048AFB39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4331803" y="3651832"/>
            <a:ext cx="65052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线连接线">
            <a:extLst>
              <a:ext uri="{FF2B5EF4-FFF2-40B4-BE49-F238E27FC236}">
                <a16:creationId xmlns:a16="http://schemas.microsoft.com/office/drawing/2014/main" id="{38DC7C55-4257-678B-290D-F4F5AEC01409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 flipV="1">
            <a:off x="4331722" y="2964648"/>
            <a:ext cx="652180" cy="2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线连接线">
            <a:extLst>
              <a:ext uri="{FF2B5EF4-FFF2-40B4-BE49-F238E27FC236}">
                <a16:creationId xmlns:a16="http://schemas.microsoft.com/office/drawing/2014/main" id="{C662660E-8091-98F2-54F9-EE38391F8481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 flipV="1">
            <a:off x="7936566" y="3645585"/>
            <a:ext cx="713289" cy="624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线连接符 25">
            <a:extLst>
              <a:ext uri="{FF2B5EF4-FFF2-40B4-BE49-F238E27FC236}">
                <a16:creationId xmlns:a16="http://schemas.microsoft.com/office/drawing/2014/main" id="{D05EEB71-07CD-AFEC-DC71-15BC45153CF7}"/>
              </a:ext>
            </a:extLst>
          </p:cNvPr>
          <p:cNvCxnSpPr/>
          <p:nvPr/>
        </p:nvCxnSpPr>
        <p:spPr>
          <a:xfrm>
            <a:off x="5545901" y="2726127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线连接符 27">
            <a:extLst>
              <a:ext uri="{FF2B5EF4-FFF2-40B4-BE49-F238E27FC236}">
                <a16:creationId xmlns:a16="http://schemas.microsoft.com/office/drawing/2014/main" id="{C2A5E2E1-26AA-256C-9BA9-ACEA93D2FB03}"/>
              </a:ext>
            </a:extLst>
          </p:cNvPr>
          <p:cNvCxnSpPr>
            <a:stCxn id="13" idx="0"/>
            <a:endCxn id="13" idx="2"/>
          </p:cNvCxnSpPr>
          <p:nvPr/>
        </p:nvCxnSpPr>
        <p:spPr>
          <a:xfrm>
            <a:off x="7360640" y="2050300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线连接符 28">
            <a:extLst>
              <a:ext uri="{FF2B5EF4-FFF2-40B4-BE49-F238E27FC236}">
                <a16:creationId xmlns:a16="http://schemas.microsoft.com/office/drawing/2014/main" id="{17D87F13-8C5E-783E-8C12-DD24A39AE3B5}"/>
              </a:ext>
            </a:extLst>
          </p:cNvPr>
          <p:cNvCxnSpPr>
            <a:stCxn id="10" idx="0"/>
            <a:endCxn id="10" idx="2"/>
          </p:cNvCxnSpPr>
          <p:nvPr/>
        </p:nvCxnSpPr>
        <p:spPr>
          <a:xfrm>
            <a:off x="9228480" y="2040669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直线连接符 29">
            <a:extLst>
              <a:ext uri="{FF2B5EF4-FFF2-40B4-BE49-F238E27FC236}">
                <a16:creationId xmlns:a16="http://schemas.microsoft.com/office/drawing/2014/main" id="{0541EBC7-A256-D330-C550-784E2FF9F0AE}"/>
              </a:ext>
            </a:extLst>
          </p:cNvPr>
          <p:cNvCxnSpPr>
            <a:stCxn id="12" idx="0"/>
            <a:endCxn id="12" idx="2"/>
          </p:cNvCxnSpPr>
          <p:nvPr/>
        </p:nvCxnSpPr>
        <p:spPr>
          <a:xfrm>
            <a:off x="7363786" y="2726127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直线连接符 30">
            <a:extLst>
              <a:ext uri="{FF2B5EF4-FFF2-40B4-BE49-F238E27FC236}">
                <a16:creationId xmlns:a16="http://schemas.microsoft.com/office/drawing/2014/main" id="{4BF2B552-DF89-F806-9494-03CB815ABDAF}"/>
              </a:ext>
            </a:extLst>
          </p:cNvPr>
          <p:cNvCxnSpPr>
            <a:stCxn id="14" idx="0"/>
            <a:endCxn id="14" idx="2"/>
          </p:cNvCxnSpPr>
          <p:nvPr/>
        </p:nvCxnSpPr>
        <p:spPr>
          <a:xfrm>
            <a:off x="7360639" y="3417832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直线连接符 31">
            <a:extLst>
              <a:ext uri="{FF2B5EF4-FFF2-40B4-BE49-F238E27FC236}">
                <a16:creationId xmlns:a16="http://schemas.microsoft.com/office/drawing/2014/main" id="{865F557B-72AF-577F-6F86-2B5B66C0F800}"/>
              </a:ext>
            </a:extLst>
          </p:cNvPr>
          <p:cNvCxnSpPr>
            <a:stCxn id="7" idx="0"/>
            <a:endCxn id="7" idx="2"/>
          </p:cNvCxnSpPr>
          <p:nvPr/>
        </p:nvCxnSpPr>
        <p:spPr>
          <a:xfrm>
            <a:off x="5558258" y="2040669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直线连接符 40">
            <a:extLst>
              <a:ext uri="{FF2B5EF4-FFF2-40B4-BE49-F238E27FC236}">
                <a16:creationId xmlns:a16="http://schemas.microsoft.com/office/drawing/2014/main" id="{BBDC5488-C595-815D-18FF-B52F79D8A564}"/>
              </a:ext>
            </a:extLst>
          </p:cNvPr>
          <p:cNvCxnSpPr>
            <a:stCxn id="8" idx="0"/>
            <a:endCxn id="8" idx="2"/>
          </p:cNvCxnSpPr>
          <p:nvPr/>
        </p:nvCxnSpPr>
        <p:spPr>
          <a:xfrm>
            <a:off x="9228484" y="2726127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直线连接符 44">
            <a:extLst>
              <a:ext uri="{FF2B5EF4-FFF2-40B4-BE49-F238E27FC236}">
                <a16:creationId xmlns:a16="http://schemas.microsoft.com/office/drawing/2014/main" id="{2D912289-08CD-F3F3-0E6B-66074D18449D}"/>
              </a:ext>
            </a:extLst>
          </p:cNvPr>
          <p:cNvCxnSpPr>
            <a:cxnSpLocks/>
            <a:stCxn id="15" idx="0"/>
            <a:endCxn id="15" idx="2"/>
          </p:cNvCxnSpPr>
          <p:nvPr/>
        </p:nvCxnSpPr>
        <p:spPr>
          <a:xfrm>
            <a:off x="9225783" y="3411585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直线连接符 45">
            <a:extLst>
              <a:ext uri="{FF2B5EF4-FFF2-40B4-BE49-F238E27FC236}">
                <a16:creationId xmlns:a16="http://schemas.microsoft.com/office/drawing/2014/main" id="{16B8AC1D-69E6-7457-3481-D7AFDB6BA7B0}"/>
              </a:ext>
            </a:extLst>
          </p:cNvPr>
          <p:cNvCxnSpPr>
            <a:stCxn id="9" idx="0"/>
            <a:endCxn id="9" idx="2"/>
          </p:cNvCxnSpPr>
          <p:nvPr/>
        </p:nvCxnSpPr>
        <p:spPr>
          <a:xfrm>
            <a:off x="5558257" y="3417832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圆角矩形">
            <a:extLst>
              <a:ext uri="{FF2B5EF4-FFF2-40B4-BE49-F238E27FC236}">
                <a16:creationId xmlns:a16="http://schemas.microsoft.com/office/drawing/2014/main" id="{6BF81002-5BA2-6D26-3674-CF988F1FFBF5}"/>
              </a:ext>
            </a:extLst>
          </p:cNvPr>
          <p:cNvSpPr/>
          <p:nvPr/>
        </p:nvSpPr>
        <p:spPr>
          <a:xfrm>
            <a:off x="2671746" y="4348711"/>
            <a:ext cx="7129960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docid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(uint64)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bits(uint64)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</a:t>
            </a:r>
          </a:p>
        </p:txBody>
      </p:sp>
      <p:cxnSp>
        <p:nvCxnSpPr>
          <p:cNvPr id="35" name="直线连接符 53">
            <a:extLst>
              <a:ext uri="{FF2B5EF4-FFF2-40B4-BE49-F238E27FC236}">
                <a16:creationId xmlns:a16="http://schemas.microsoft.com/office/drawing/2014/main" id="{68083103-AEB0-6161-70D3-905D1E1F0796}"/>
              </a:ext>
            </a:extLst>
          </p:cNvPr>
          <p:cNvCxnSpPr>
            <a:stCxn id="34" idx="0"/>
            <a:endCxn id="34" idx="2"/>
          </p:cNvCxnSpPr>
          <p:nvPr/>
        </p:nvCxnSpPr>
        <p:spPr>
          <a:xfrm>
            <a:off x="6236726" y="4348711"/>
            <a:ext cx="0" cy="46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482EDE1F-B356-7CED-9B2F-44FBC4851914}"/>
              </a:ext>
            </a:extLst>
          </p:cNvPr>
          <p:cNvSpPr txBox="1"/>
          <p:nvPr/>
        </p:nvSpPr>
        <p:spPr>
          <a:xfrm>
            <a:off x="1211682" y="5183406"/>
            <a:ext cx="9768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bits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里编码了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doc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的部分属性，遍历倒排链时可按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bits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完成部分筛选功能</a:t>
            </a:r>
          </a:p>
        </p:txBody>
      </p:sp>
    </p:spTree>
    <p:extLst>
      <p:ext uri="{BB962C8B-B14F-4D97-AF65-F5344CB8AC3E}">
        <p14:creationId xmlns:p14="http://schemas.microsoft.com/office/powerpoint/2010/main" val="1609459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204E6C-C6E8-9D98-141E-B9FF3233A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</a:t>
            </a:r>
            <a:r>
              <a:rPr lang="en-US" altLang="zh-CN" dirty="0"/>
              <a:t>bit</a:t>
            </a:r>
            <a:r>
              <a:rPr lang="zh-CN" altLang="en-US" dirty="0"/>
              <a:t>表示离散属性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ED2BF2BC-0217-50F0-5559-F41B9CAC53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068186"/>
              </p:ext>
            </p:extLst>
          </p:nvPr>
        </p:nvGraphicFramePr>
        <p:xfrm>
          <a:off x="4214707" y="2558554"/>
          <a:ext cx="432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969805D7-F4E9-6286-5D30-C4C79A47C474}"/>
              </a:ext>
            </a:extLst>
          </p:cNvPr>
          <p:cNvSpPr txBox="1"/>
          <p:nvPr/>
        </p:nvSpPr>
        <p:spPr>
          <a:xfrm>
            <a:off x="4201795" y="2073910"/>
            <a:ext cx="9747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211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3B7B8DA-B111-C6CF-C770-B7BF474E6A4B}"/>
              </a:ext>
            </a:extLst>
          </p:cNvPr>
          <p:cNvSpPr txBox="1"/>
          <p:nvPr/>
        </p:nvSpPr>
        <p:spPr>
          <a:xfrm>
            <a:off x="5416098" y="2098414"/>
            <a:ext cx="8300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男性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EE5A71-D666-3C06-23A4-9896215D8CE0}"/>
              </a:ext>
            </a:extLst>
          </p:cNvPr>
          <p:cNvSpPr txBox="1"/>
          <p:nvPr/>
        </p:nvSpPr>
        <p:spPr>
          <a:xfrm>
            <a:off x="6530303" y="2098414"/>
            <a:ext cx="797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vip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1EA9479-DCF1-9E21-7B41-8B5545BA6B41}"/>
              </a:ext>
            </a:extLst>
          </p:cNvPr>
          <p:cNvSpPr txBox="1"/>
          <p:nvPr/>
        </p:nvSpPr>
        <p:spPr>
          <a:xfrm>
            <a:off x="7542447" y="2086057"/>
            <a:ext cx="934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周活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ABC7E47-960A-52A1-FE9F-63C09A230526}"/>
              </a:ext>
            </a:extLst>
          </p:cNvPr>
          <p:cNvSpPr txBox="1"/>
          <p:nvPr/>
        </p:nvSpPr>
        <p:spPr>
          <a:xfrm>
            <a:off x="1791730" y="2560062"/>
            <a:ext cx="2459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doc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bits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表示</a:t>
            </a:r>
          </a:p>
        </p:txBody>
      </p:sp>
      <p:graphicFrame>
        <p:nvGraphicFramePr>
          <p:cNvPr id="10" name="内容占位符 3">
            <a:extLst>
              <a:ext uri="{FF2B5EF4-FFF2-40B4-BE49-F238E27FC236}">
                <a16:creationId xmlns:a16="http://schemas.microsoft.com/office/drawing/2014/main" id="{C9F937E2-19FC-A947-340A-239E0192B7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6554475"/>
              </p:ext>
            </p:extLst>
          </p:nvPr>
        </p:nvGraphicFramePr>
        <p:xfrm>
          <a:off x="4214707" y="3168604"/>
          <a:ext cx="432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/>
                        <a:t>1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B9FDBAA4-8FEA-1F1D-549A-5001AB997CF4}"/>
              </a:ext>
            </a:extLst>
          </p:cNvPr>
          <p:cNvSpPr txBox="1"/>
          <p:nvPr/>
        </p:nvSpPr>
        <p:spPr>
          <a:xfrm>
            <a:off x="1791731" y="3157755"/>
            <a:ext cx="2346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需要符合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on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12" name="内容占位符 3">
            <a:extLst>
              <a:ext uri="{FF2B5EF4-FFF2-40B4-BE49-F238E27FC236}">
                <a16:creationId xmlns:a16="http://schemas.microsoft.com/office/drawing/2014/main" id="{7966DA97-9990-E2B6-CF1B-0BED399DFF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1692358"/>
              </p:ext>
            </p:extLst>
          </p:nvPr>
        </p:nvGraphicFramePr>
        <p:xfrm>
          <a:off x="4214707" y="3748536"/>
          <a:ext cx="432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DA4EF592-836E-E8E6-8875-276B6A2D7E96}"/>
              </a:ext>
            </a:extLst>
          </p:cNvPr>
          <p:cNvSpPr txBox="1"/>
          <p:nvPr/>
        </p:nvSpPr>
        <p:spPr>
          <a:xfrm>
            <a:off x="1791729" y="3750044"/>
            <a:ext cx="2459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需要不符合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off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1AB39C6-03AC-54CB-FE4A-3F7975F4BA7A}"/>
              </a:ext>
            </a:extLst>
          </p:cNvPr>
          <p:cNvSpPr txBox="1"/>
          <p:nvPr/>
        </p:nvSpPr>
        <p:spPr>
          <a:xfrm>
            <a:off x="4169613" y="4394900"/>
            <a:ext cx="2295821" cy="11352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bits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&amp;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on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==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on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bits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&amp;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off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==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2667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DAD13F-2DC7-C9AC-9F4A-F354A0770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离散属性有多个取值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CD429B43-11BE-117E-A999-595489A017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1445" y="1479978"/>
            <a:ext cx="4432075" cy="4486592"/>
          </a:xfrm>
        </p:spPr>
        <p:txBody>
          <a:bodyPr>
            <a:normAutofit lnSpcReduction="10000"/>
          </a:bodyPr>
          <a:lstStyle/>
          <a:p>
            <a:pPr marL="0" indent="0" fontAlgn="t">
              <a:lnSpc>
                <a:spcPct val="150000"/>
              </a:lnSpc>
              <a:buNone/>
            </a:pPr>
            <a:endParaRPr kumimoji="1" lang="en-US" altLang="zh-CN" dirty="0"/>
          </a:p>
          <a:p>
            <a:pPr marL="0" indent="0" fontAlgn="t">
              <a:lnSpc>
                <a:spcPct val="150000"/>
              </a:lnSpc>
              <a:buNone/>
            </a:pP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211</a:t>
            </a:r>
          </a:p>
          <a:p>
            <a:pPr marL="0" indent="0" fontAlgn="t">
              <a:lnSpc>
                <a:spcPct val="150000"/>
              </a:lnSpc>
              <a:buNone/>
            </a:pP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985</a:t>
            </a:r>
          </a:p>
          <a:p>
            <a:pPr marL="0" indent="0" fontAlgn="t">
              <a:lnSpc>
                <a:spcPct val="150000"/>
              </a:lnSpc>
              <a:buNone/>
            </a:pP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其他</a:t>
            </a:r>
            <a:endParaRPr kumimoji="1"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0" indent="0" fontAlgn="t">
              <a:buNone/>
            </a:pPr>
            <a:endParaRPr kumimoji="1"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0" indent="0" fontAlgn="t">
              <a:buNone/>
            </a:pP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离散取值有些是互斥关系，有些是包含关系</a:t>
            </a:r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56AA86E0-6B0A-C8D8-E152-178109F33D24}"/>
              </a:ext>
            </a:extLst>
          </p:cNvPr>
          <p:cNvSpPr txBox="1">
            <a:spLocks/>
          </p:cNvSpPr>
          <p:nvPr/>
        </p:nvSpPr>
        <p:spPr>
          <a:xfrm>
            <a:off x="6020336" y="2539632"/>
            <a:ext cx="4995332" cy="36491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zh-CN" altLang="en-US" dirty="0"/>
              <a:t>昨天活跃</a:t>
            </a:r>
            <a:endParaRPr kumimoji="1" lang="en-US" altLang="zh-CN" dirty="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zh-CN" altLang="en-US" dirty="0"/>
              <a:t>周内活跃</a:t>
            </a:r>
            <a:endParaRPr kumimoji="1" lang="en-US" altLang="zh-CN" dirty="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zh-CN" altLang="en-US" dirty="0"/>
              <a:t>月内活跃</a:t>
            </a:r>
            <a:endParaRPr kumimoji="1" lang="en-US" altLang="zh-CN" dirty="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zh-CN" altLang="en-US" dirty="0"/>
              <a:t>月外活跃</a:t>
            </a:r>
          </a:p>
        </p:txBody>
      </p:sp>
      <p:graphicFrame>
        <p:nvGraphicFramePr>
          <p:cNvPr id="6" name="内容占位符 3">
            <a:extLst>
              <a:ext uri="{FF2B5EF4-FFF2-40B4-BE49-F238E27FC236}">
                <a16:creationId xmlns:a16="http://schemas.microsoft.com/office/drawing/2014/main" id="{78678B93-C07B-F273-94E9-77588044B22A}"/>
              </a:ext>
            </a:extLst>
          </p:cNvPr>
          <p:cNvGraphicFramePr/>
          <p:nvPr/>
        </p:nvGraphicFramePr>
        <p:xfrm>
          <a:off x="2447693" y="2478303"/>
          <a:ext cx="216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内容占位符 3">
            <a:extLst>
              <a:ext uri="{FF2B5EF4-FFF2-40B4-BE49-F238E27FC236}">
                <a16:creationId xmlns:a16="http://schemas.microsoft.com/office/drawing/2014/main" id="{96BF912B-F4B8-B2B6-4332-BFAECFE1AAF9}"/>
              </a:ext>
            </a:extLst>
          </p:cNvPr>
          <p:cNvGraphicFramePr/>
          <p:nvPr/>
        </p:nvGraphicFramePr>
        <p:xfrm>
          <a:off x="2447693" y="3211470"/>
          <a:ext cx="216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内容占位符 3">
            <a:extLst>
              <a:ext uri="{FF2B5EF4-FFF2-40B4-BE49-F238E27FC236}">
                <a16:creationId xmlns:a16="http://schemas.microsoft.com/office/drawing/2014/main" id="{9F9CD0BB-4704-C1D7-0F2D-3600161382D6}"/>
              </a:ext>
            </a:extLst>
          </p:cNvPr>
          <p:cNvGraphicFramePr/>
          <p:nvPr/>
        </p:nvGraphicFramePr>
        <p:xfrm>
          <a:off x="2461819" y="3944637"/>
          <a:ext cx="216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" name="内容占位符 3">
            <a:extLst>
              <a:ext uri="{FF2B5EF4-FFF2-40B4-BE49-F238E27FC236}">
                <a16:creationId xmlns:a16="http://schemas.microsoft.com/office/drawing/2014/main" id="{3F4F4F61-D0E3-9F00-5740-94D9BFDEAB1D}"/>
              </a:ext>
            </a:extLst>
          </p:cNvPr>
          <p:cNvGraphicFramePr/>
          <p:nvPr/>
        </p:nvGraphicFramePr>
        <p:xfrm>
          <a:off x="7822878" y="2665215"/>
          <a:ext cx="324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0" name="内容占位符 3">
            <a:extLst>
              <a:ext uri="{FF2B5EF4-FFF2-40B4-BE49-F238E27FC236}">
                <a16:creationId xmlns:a16="http://schemas.microsoft.com/office/drawing/2014/main" id="{33F3BB2D-4FDA-EE13-ECE6-AF22A71C0E49}"/>
              </a:ext>
            </a:extLst>
          </p:cNvPr>
          <p:cNvGraphicFramePr/>
          <p:nvPr/>
        </p:nvGraphicFramePr>
        <p:xfrm>
          <a:off x="7822878" y="3392500"/>
          <a:ext cx="324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内容占位符 3">
            <a:extLst>
              <a:ext uri="{FF2B5EF4-FFF2-40B4-BE49-F238E27FC236}">
                <a16:creationId xmlns:a16="http://schemas.microsoft.com/office/drawing/2014/main" id="{A13CC561-93CA-7D18-CB32-96126A98466D}"/>
              </a:ext>
            </a:extLst>
          </p:cNvPr>
          <p:cNvGraphicFramePr/>
          <p:nvPr/>
        </p:nvGraphicFramePr>
        <p:xfrm>
          <a:off x="7822878" y="4189238"/>
          <a:ext cx="324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内容占位符 3">
            <a:extLst>
              <a:ext uri="{FF2B5EF4-FFF2-40B4-BE49-F238E27FC236}">
                <a16:creationId xmlns:a16="http://schemas.microsoft.com/office/drawing/2014/main" id="{DD545E80-2CDE-23EB-13CE-717C4FDAD619}"/>
              </a:ext>
            </a:extLst>
          </p:cNvPr>
          <p:cNvGraphicFramePr/>
          <p:nvPr/>
        </p:nvGraphicFramePr>
        <p:xfrm>
          <a:off x="7822878" y="4938858"/>
          <a:ext cx="324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768D00A8-0EE6-2F01-D0A8-36D92484053B}"/>
              </a:ext>
            </a:extLst>
          </p:cNvPr>
          <p:cNvSpPr txBox="1"/>
          <p:nvPr/>
        </p:nvSpPr>
        <p:spPr>
          <a:xfrm>
            <a:off x="10115030" y="219758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月活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61E6290-FA32-B4A3-CFD4-3BCD2C6E40B2}"/>
              </a:ext>
            </a:extLst>
          </p:cNvPr>
          <p:cNvSpPr txBox="1"/>
          <p:nvPr/>
        </p:nvSpPr>
        <p:spPr>
          <a:xfrm>
            <a:off x="9058297" y="218081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周活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160F78B-6973-20D0-F20A-3A18C4EDB6A5}"/>
              </a:ext>
            </a:extLst>
          </p:cNvPr>
          <p:cNvSpPr txBox="1"/>
          <p:nvPr/>
        </p:nvSpPr>
        <p:spPr>
          <a:xfrm>
            <a:off x="7978693" y="219758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日活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AA16A90-35D3-F1D4-8F91-F39B016D2EFE}"/>
              </a:ext>
            </a:extLst>
          </p:cNvPr>
          <p:cNvSpPr txBox="1"/>
          <p:nvPr/>
        </p:nvSpPr>
        <p:spPr>
          <a:xfrm>
            <a:off x="3713890" y="2007623"/>
            <a:ext cx="699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211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5C658CA-D862-0661-B502-AEC942F8B20F}"/>
              </a:ext>
            </a:extLst>
          </p:cNvPr>
          <p:cNvSpPr txBox="1"/>
          <p:nvPr/>
        </p:nvSpPr>
        <p:spPr>
          <a:xfrm>
            <a:off x="2671888" y="2011042"/>
            <a:ext cx="699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985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5371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5BE8ED-9B4C-7820-004F-84B3739FF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分布式搜索引擎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7ED17A-B4E9-1490-C604-B328558BB1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搜索引擎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E779AE5-780C-0F00-2742-0C74A13B53A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倒排索引</a:t>
            </a:r>
            <a:endParaRPr lang="en-US" altLang="zh-CN" dirty="0"/>
          </a:p>
          <a:p>
            <a:r>
              <a:rPr lang="en-US" altLang="zh-CN" dirty="0"/>
              <a:t>bit map</a:t>
            </a:r>
            <a:r>
              <a:rPr lang="zh-CN" altLang="en-US" dirty="0"/>
              <a:t>，位运算</a:t>
            </a:r>
            <a:endParaRPr lang="en-US" altLang="zh-CN" dirty="0"/>
          </a:p>
          <a:p>
            <a:r>
              <a:rPr lang="zh-CN" altLang="en-US" dirty="0"/>
              <a:t>跳表，集合求交</a:t>
            </a:r>
            <a:endParaRPr lang="en-US" altLang="zh-CN" dirty="0"/>
          </a:p>
          <a:p>
            <a:r>
              <a:rPr lang="en-US" altLang="zh-CN" dirty="0"/>
              <a:t>B+</a:t>
            </a:r>
            <a:r>
              <a:rPr lang="zh-CN" altLang="en-US" dirty="0"/>
              <a:t>树，</a:t>
            </a:r>
            <a:r>
              <a:rPr lang="en-US" altLang="zh-CN" dirty="0"/>
              <a:t>LSM tree</a:t>
            </a:r>
          </a:p>
          <a:p>
            <a:r>
              <a:rPr lang="en-US" altLang="zh-CN" dirty="0"/>
              <a:t>bolt</a:t>
            </a:r>
            <a:r>
              <a:rPr lang="zh-CN" altLang="en-US" dirty="0"/>
              <a:t>，</a:t>
            </a:r>
            <a:r>
              <a:rPr lang="en-US" altLang="zh-CN" dirty="0"/>
              <a:t>badger</a:t>
            </a:r>
            <a:r>
              <a:rPr lang="zh-CN" altLang="en-US" dirty="0"/>
              <a:t>，</a:t>
            </a:r>
            <a:r>
              <a:rPr lang="en-US" altLang="zh-CN" dirty="0" err="1"/>
              <a:t>rocksDB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122D0B-932F-830E-1D5E-83B189F0E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CN" altLang="en-US" dirty="0"/>
              <a:t>分布式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14F18C7-DAE8-46F3-D564-B8DBD1CDDDE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altLang="zh-CN" dirty="0" err="1"/>
              <a:t>etcd</a:t>
            </a:r>
            <a:endParaRPr lang="en-US" altLang="zh-CN" dirty="0"/>
          </a:p>
          <a:p>
            <a:r>
              <a:rPr lang="en-US" altLang="zh-CN" dirty="0" err="1"/>
              <a:t>grpc</a:t>
            </a:r>
            <a:endParaRPr lang="en-US" altLang="zh-CN" dirty="0"/>
          </a:p>
          <a:p>
            <a:r>
              <a:rPr lang="zh-CN" altLang="en-US" dirty="0"/>
              <a:t>服务注册与发现</a:t>
            </a:r>
            <a:endParaRPr lang="en-US" altLang="zh-CN" dirty="0"/>
          </a:p>
          <a:p>
            <a:r>
              <a:rPr lang="zh-CN" altLang="en-US" dirty="0"/>
              <a:t>负载均衡</a:t>
            </a:r>
            <a:endParaRPr lang="en-US" altLang="zh-CN" dirty="0"/>
          </a:p>
          <a:p>
            <a:r>
              <a:rPr lang="zh-CN" altLang="en-US" dirty="0"/>
              <a:t>代理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9FA1698-D093-C3DE-8BB8-A2430B6C7831}"/>
              </a:ext>
            </a:extLst>
          </p:cNvPr>
          <p:cNvSpPr txBox="1"/>
          <p:nvPr/>
        </p:nvSpPr>
        <p:spPr>
          <a:xfrm>
            <a:off x="836612" y="5448655"/>
            <a:ext cx="105695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mysql</a:t>
            </a:r>
            <a:r>
              <a:rPr lang="zh-CN" altLang="en-US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查询优化、</a:t>
            </a:r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web</a:t>
            </a:r>
            <a:r>
              <a:rPr lang="zh-CN" altLang="en-US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开发、</a:t>
            </a:r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gin</a:t>
            </a:r>
            <a:r>
              <a:rPr lang="zh-CN" altLang="en-US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中间件、</a:t>
            </a:r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context</a:t>
            </a:r>
            <a:r>
              <a:rPr lang="zh-CN" altLang="en-US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internal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6986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84F42F-0776-D4D7-03A5-9A7A4A3FC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连续属性离散化</a:t>
            </a:r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53BCC83A-ADF8-6303-BCBA-E3E6DF8F2B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101952"/>
              </p:ext>
            </p:extLst>
          </p:nvPr>
        </p:nvGraphicFramePr>
        <p:xfrm>
          <a:off x="3735802" y="2796397"/>
          <a:ext cx="540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3E46FA2E-4F16-CC98-BE75-8B0D70B01146}"/>
              </a:ext>
            </a:extLst>
          </p:cNvPr>
          <p:cNvSpPr txBox="1"/>
          <p:nvPr/>
        </p:nvSpPr>
        <p:spPr>
          <a:xfrm>
            <a:off x="3710258" y="2292093"/>
            <a:ext cx="856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&lt;=1k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06080A1-5B6D-98CB-8045-E30F98456FDE}"/>
              </a:ext>
            </a:extLst>
          </p:cNvPr>
          <p:cNvSpPr txBox="1"/>
          <p:nvPr/>
        </p:nvSpPr>
        <p:spPr>
          <a:xfrm>
            <a:off x="4848846" y="2292093"/>
            <a:ext cx="793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1-3k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3F59B38-48A7-5084-38A2-D4A82C871A69}"/>
              </a:ext>
            </a:extLst>
          </p:cNvPr>
          <p:cNvSpPr txBox="1"/>
          <p:nvPr/>
        </p:nvSpPr>
        <p:spPr>
          <a:xfrm>
            <a:off x="5921245" y="2292093"/>
            <a:ext cx="793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3-5k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309D48B-91CF-7B76-3265-64CB4A8BA9D8}"/>
              </a:ext>
            </a:extLst>
          </p:cNvPr>
          <p:cNvSpPr txBox="1"/>
          <p:nvPr/>
        </p:nvSpPr>
        <p:spPr>
          <a:xfrm>
            <a:off x="6922074" y="2292093"/>
            <a:ext cx="962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5-10k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629B9E-B7A6-A4C3-A0DA-0E3D302ECD60}"/>
              </a:ext>
            </a:extLst>
          </p:cNvPr>
          <p:cNvSpPr txBox="1"/>
          <p:nvPr/>
        </p:nvSpPr>
        <p:spPr>
          <a:xfrm>
            <a:off x="7985925" y="2292093"/>
            <a:ext cx="10246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&gt;=10k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2322804-8F8B-E141-12B1-9DBFAE4352BD}"/>
              </a:ext>
            </a:extLst>
          </p:cNvPr>
          <p:cNvSpPr txBox="1"/>
          <p:nvPr/>
        </p:nvSpPr>
        <p:spPr>
          <a:xfrm>
            <a:off x="2448673" y="2760834"/>
            <a:ext cx="1114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5k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bits</a:t>
            </a:r>
            <a:endParaRPr kumimoji="1" lang="zh-CN" altLang="en-US" sz="2400" dirty="0">
              <a:solidFill>
                <a:srgbClr val="F7621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11" name="内容占位符 3">
            <a:extLst>
              <a:ext uri="{FF2B5EF4-FFF2-40B4-BE49-F238E27FC236}">
                <a16:creationId xmlns:a16="http://schemas.microsoft.com/office/drawing/2014/main" id="{EE61C58A-7EB7-D81C-DD20-0750376A2E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0815795"/>
              </p:ext>
            </p:extLst>
          </p:nvPr>
        </p:nvGraphicFramePr>
        <p:xfrm>
          <a:off x="3735802" y="3393178"/>
          <a:ext cx="5400000" cy="4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</a:t>
                      </a:r>
                      <a:endParaRPr lang="zh-CN" alt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1A26B4EC-84AA-3734-7B4B-1FD01F875201}"/>
              </a:ext>
            </a:extLst>
          </p:cNvPr>
          <p:cNvSpPr txBox="1"/>
          <p:nvPr/>
        </p:nvSpPr>
        <p:spPr>
          <a:xfrm>
            <a:off x="2225440" y="3369972"/>
            <a:ext cx="1334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4-12k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or</a:t>
            </a:r>
            <a:endParaRPr kumimoji="1" lang="zh-CN" altLang="en-US" sz="2400" dirty="0">
              <a:solidFill>
                <a:srgbClr val="F7621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62FF15E-35AA-CF94-45AA-9D9E3C4964E4}"/>
              </a:ext>
            </a:extLst>
          </p:cNvPr>
          <p:cNvSpPr txBox="1"/>
          <p:nvPr/>
        </p:nvSpPr>
        <p:spPr>
          <a:xfrm>
            <a:off x="4994549" y="4122196"/>
            <a:ext cx="18533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bits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&amp;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or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&gt;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8FBB33A-372E-9351-DD96-07E1C75E5E4F}"/>
              </a:ext>
            </a:extLst>
          </p:cNvPr>
          <p:cNvSpPr txBox="1"/>
          <p:nvPr/>
        </p:nvSpPr>
        <p:spPr>
          <a:xfrm>
            <a:off x="1139326" y="4823171"/>
            <a:ext cx="9563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通过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bits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只是完成了初步筛选，最后还需要拿着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doc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详情进行精确筛选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1E02F85-731C-15BF-15F1-5B315F5D9D5E}"/>
              </a:ext>
            </a:extLst>
          </p:cNvPr>
          <p:cNvSpPr txBox="1"/>
          <p:nvPr/>
        </p:nvSpPr>
        <p:spPr>
          <a:xfrm>
            <a:off x="1835911" y="228963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视频播放量</a:t>
            </a:r>
          </a:p>
        </p:txBody>
      </p:sp>
    </p:spTree>
    <p:extLst>
      <p:ext uri="{BB962C8B-B14F-4D97-AF65-F5344CB8AC3E}">
        <p14:creationId xmlns:p14="http://schemas.microsoft.com/office/powerpoint/2010/main" val="3824560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20435-F658-9BA1-6E07-1EFE99A69225}"/>
              </a:ext>
            </a:extLst>
          </p:cNvPr>
          <p:cNvSpPr txBox="1">
            <a:spLocks/>
          </p:cNvSpPr>
          <p:nvPr/>
        </p:nvSpPr>
        <p:spPr>
          <a:xfrm>
            <a:off x="1524000" y="2919429"/>
            <a:ext cx="9144000" cy="101914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j-cs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b="1" dirty="0"/>
              <a:t>集合求交</a:t>
            </a:r>
          </a:p>
        </p:txBody>
      </p:sp>
    </p:spTree>
    <p:extLst>
      <p:ext uri="{BB962C8B-B14F-4D97-AF65-F5344CB8AC3E}">
        <p14:creationId xmlns:p14="http://schemas.microsoft.com/office/powerpoint/2010/main" val="23059099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6D673B-BBB2-2B9A-2E42-7F3500154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bit map</a:t>
            </a:r>
            <a:r>
              <a:rPr lang="zh-CN" altLang="en-US" dirty="0"/>
              <a:t>位图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9718B6F-BD68-D29B-6B40-E6B67608E213}"/>
              </a:ext>
            </a:extLst>
          </p:cNvPr>
          <p:cNvSpPr txBox="1"/>
          <p:nvPr/>
        </p:nvSpPr>
        <p:spPr>
          <a:xfrm>
            <a:off x="1031793" y="3612524"/>
            <a:ext cx="10131425" cy="21580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857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1pPr>
            <a:lvl2pPr marL="7429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4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2pPr>
            <a:lvl3pPr marL="12001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2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3pPr>
            <a:lvl4pPr marL="15430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0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4pPr>
            <a:lvl5pPr marL="20002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所有元素中的</a:t>
            </a:r>
            <a:r>
              <a:rPr kumimoji="1" lang="en-US" altLang="zh-CN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max</a:t>
            </a: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kumimoji="1" lang="en-US" altLang="zh-CN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min</a:t>
            </a: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已知，且</a:t>
            </a:r>
            <a:r>
              <a:rPr kumimoji="1" lang="en-US" altLang="zh-CN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max-min</a:t>
            </a: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比较小</a:t>
            </a:r>
            <a:endParaRPr kumimoji="1" lang="en-US" altLang="zh-CN" sz="2800" b="0" i="0" u="none" strike="noStrike" kern="1200" cap="none" spc="13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defRPr/>
            </a:pP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每个元素减去</a:t>
            </a:r>
            <a:r>
              <a:rPr kumimoji="1" lang="en-US" altLang="zh-CN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min</a:t>
            </a: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，对应位置上的</a:t>
            </a:r>
            <a:r>
              <a:rPr kumimoji="1" lang="en-US" altLang="zh-CN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</a:t>
            </a: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置</a:t>
            </a:r>
            <a:r>
              <a:rPr kumimoji="1" lang="en-US" altLang="zh-CN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，集合求交转化为位运算求与，效率非常高</a:t>
            </a:r>
            <a:endParaRPr kumimoji="1" lang="en-US" altLang="zh-CN" sz="2800" b="0" i="0" u="none" strike="noStrike" kern="1200" cap="none" spc="13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defRPr/>
            </a:pP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内存浪费，存在大量的</a:t>
            </a:r>
            <a:r>
              <a:rPr kumimoji="1" lang="en-US" altLang="zh-CN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位，不可能为每条倒排链创建一个</a:t>
            </a:r>
            <a:r>
              <a:rPr kumimoji="1" lang="en-US" altLang="zh-CN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bitmap</a:t>
            </a:r>
            <a:endParaRPr kumimoji="1" lang="zh-CN" altLang="en-US" sz="2800" b="0" i="0" u="none" strike="noStrike" kern="1200" cap="none" spc="13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D96AA32-AA61-7280-073B-17A975E511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7538520"/>
              </p:ext>
            </p:extLst>
          </p:nvPr>
        </p:nvGraphicFramePr>
        <p:xfrm>
          <a:off x="5613060" y="2436707"/>
          <a:ext cx="2849463" cy="370840"/>
        </p:xfrm>
        <a:graphic>
          <a:graphicData uri="http://schemas.openxmlformats.org/drawingml/2006/table">
            <a:tbl>
              <a:tblPr firstRow="1" bandRow="1"/>
              <a:tblGrid>
                <a:gridCol w="3166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rgbClr val="F76212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F7621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rgbClr val="F76212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F7621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74EA84EB-A6A5-2A61-14B0-82756155B8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703331"/>
              </p:ext>
            </p:extLst>
          </p:nvPr>
        </p:nvGraphicFramePr>
        <p:xfrm>
          <a:off x="5613060" y="2065867"/>
          <a:ext cx="2849463" cy="370840"/>
        </p:xfrm>
        <a:graphic>
          <a:graphicData uri="http://schemas.openxmlformats.org/drawingml/2006/table">
            <a:tbl>
              <a:tblPr firstRow="1" bandRow="1"/>
              <a:tblGrid>
                <a:gridCol w="3166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5E40B27E-C7AC-4F79-02B1-553F54523D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335118"/>
              </p:ext>
            </p:extLst>
          </p:nvPr>
        </p:nvGraphicFramePr>
        <p:xfrm>
          <a:off x="5613060" y="3042460"/>
          <a:ext cx="2849463" cy="370840"/>
        </p:xfrm>
        <a:graphic>
          <a:graphicData uri="http://schemas.openxmlformats.org/drawingml/2006/table">
            <a:tbl>
              <a:tblPr firstRow="1" bandRow="1"/>
              <a:tblGrid>
                <a:gridCol w="3166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660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rgbClr val="F76212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F7621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rgbClr val="F76212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F7621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C1251632-F009-EE51-E130-BEFDC5B84CF4}"/>
              </a:ext>
            </a:extLst>
          </p:cNvPr>
          <p:cNvSpPr txBox="1"/>
          <p:nvPr/>
        </p:nvSpPr>
        <p:spPr>
          <a:xfrm>
            <a:off x="2817339" y="2392609"/>
            <a:ext cx="2210862" cy="4590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kumimoji="1" sz="2400"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</a:lstStyle>
          <a:p>
            <a:pPr marL="0" marR="0" lvl="0" indent="0" defTabSz="4572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list1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:=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[]int{2,4,6,8}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BAD792-B471-5FAD-79EA-78D2971D58D5}"/>
              </a:ext>
            </a:extLst>
          </p:cNvPr>
          <p:cNvSpPr txBox="1"/>
          <p:nvPr/>
        </p:nvSpPr>
        <p:spPr>
          <a:xfrm>
            <a:off x="2817506" y="2917317"/>
            <a:ext cx="2021707" cy="4590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kumimoji="1" sz="2400"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</a:lstStyle>
          <a:p>
            <a:pPr marL="0" marR="0" lvl="0" indent="0" defTabSz="4572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list2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:=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[]int{0,2,6}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1702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9BFE51-D681-4BA6-6BF6-6A5DD9962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有序链表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6EC0D83D-513B-E4ED-44CB-034D6633E5E6}"/>
              </a:ext>
            </a:extLst>
          </p:cNvPr>
          <p:cNvSpPr txBox="1"/>
          <p:nvPr/>
        </p:nvSpPr>
        <p:spPr>
          <a:xfrm>
            <a:off x="1031793" y="4549067"/>
            <a:ext cx="10131425" cy="122154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1pPr>
            <a:lvl2pPr marL="7429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4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2pPr>
            <a:lvl3pPr marL="12001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2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3pPr>
            <a:lvl4pPr marL="15430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0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4pPr>
            <a:lvl5pPr marL="20002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  <a:defRPr/>
            </a:pP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元素小的指针往后移，元素相同时都往后移，任一链表到尾部后结束</a:t>
            </a:r>
            <a:endParaRPr kumimoji="1" lang="en-US" altLang="zh-CN" sz="2800" b="0" i="0" u="none" strike="noStrike" kern="1200" cap="none" spc="13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1CDF93B-DCBE-7533-6BEB-BE0C46CF57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7520674"/>
              </p:ext>
            </p:extLst>
          </p:nvPr>
        </p:nvGraphicFramePr>
        <p:xfrm>
          <a:off x="4646141" y="2516013"/>
          <a:ext cx="2520570" cy="484477"/>
        </p:xfrm>
        <a:graphic>
          <a:graphicData uri="http://schemas.openxmlformats.org/drawingml/2006/table">
            <a:tbl>
              <a:tblPr firstRow="1" bandRow="1"/>
              <a:tblGrid>
                <a:gridCol w="4200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0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0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00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00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00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447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DCA71D4-45CC-CA5D-8E6E-9DB5F09F8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2751754"/>
              </p:ext>
            </p:extLst>
          </p:nvPr>
        </p:nvGraphicFramePr>
        <p:xfrm>
          <a:off x="4646141" y="3235404"/>
          <a:ext cx="2137720" cy="457200"/>
        </p:xfrm>
        <a:graphic>
          <a:graphicData uri="http://schemas.openxmlformats.org/drawingml/2006/table">
            <a:tbl>
              <a:tblPr firstRow="1" bandRow="1"/>
              <a:tblGrid>
                <a:gridCol w="427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75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75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75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75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F5EE2972-12D7-D511-47F8-6C66399234F5}"/>
              </a:ext>
            </a:extLst>
          </p:cNvPr>
          <p:cNvGrpSpPr/>
          <p:nvPr/>
        </p:nvGrpSpPr>
        <p:grpSpPr>
          <a:xfrm>
            <a:off x="4595088" y="3692604"/>
            <a:ext cx="455574" cy="768595"/>
            <a:chOff x="4595088" y="3692604"/>
            <a:chExt cx="455574" cy="768595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F09065A-F2B8-761C-20E1-7772406EC2CF}"/>
                </a:ext>
              </a:extLst>
            </p:cNvPr>
            <p:cNvSpPr txBox="1"/>
            <p:nvPr/>
          </p:nvSpPr>
          <p:spPr>
            <a:xfrm>
              <a:off x="4595088" y="4091867"/>
              <a:ext cx="45557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p2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9" name="直线箭头连接符 10">
              <a:extLst>
                <a:ext uri="{FF2B5EF4-FFF2-40B4-BE49-F238E27FC236}">
                  <a16:creationId xmlns:a16="http://schemas.microsoft.com/office/drawing/2014/main" id="{E1B8C3B2-4BF6-5059-DA55-FA7378DBB693}"/>
                </a:ext>
              </a:extLst>
            </p:cNvPr>
            <p:cNvCxnSpPr>
              <a:stCxn id="8" idx="0"/>
            </p:cNvCxnSpPr>
            <p:nvPr/>
          </p:nvCxnSpPr>
          <p:spPr>
            <a:xfrm flipV="1">
              <a:off x="4822875" y="3692604"/>
              <a:ext cx="0" cy="399263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97D2873-1DE8-DA29-1D6C-9051711D13B8}"/>
              </a:ext>
            </a:extLst>
          </p:cNvPr>
          <p:cNvGrpSpPr/>
          <p:nvPr/>
        </p:nvGrpSpPr>
        <p:grpSpPr>
          <a:xfrm>
            <a:off x="4646141" y="1736942"/>
            <a:ext cx="455574" cy="779071"/>
            <a:chOff x="4646141" y="1736942"/>
            <a:chExt cx="455574" cy="779071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952105B-13BE-19F9-E559-F11D8B0BC84E}"/>
                </a:ext>
              </a:extLst>
            </p:cNvPr>
            <p:cNvSpPr txBox="1"/>
            <p:nvPr/>
          </p:nvSpPr>
          <p:spPr>
            <a:xfrm>
              <a:off x="4646141" y="1736942"/>
              <a:ext cx="45557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p1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0" name="直线箭头连接符 14">
              <a:extLst>
                <a:ext uri="{FF2B5EF4-FFF2-40B4-BE49-F238E27FC236}">
                  <a16:creationId xmlns:a16="http://schemas.microsoft.com/office/drawing/2014/main" id="{01DAC9A7-5A04-8E20-1CFC-72B33D7B5758}"/>
                </a:ext>
              </a:extLst>
            </p:cNvPr>
            <p:cNvCxnSpPr>
              <a:stCxn id="7" idx="2"/>
            </p:cNvCxnSpPr>
            <p:nvPr/>
          </p:nvCxnSpPr>
          <p:spPr>
            <a:xfrm>
              <a:off x="4873928" y="2106274"/>
              <a:ext cx="0" cy="409739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3D0C86E-7A36-6533-F865-3FDE338ED981}"/>
              </a:ext>
            </a:extLst>
          </p:cNvPr>
          <p:cNvGrpSpPr/>
          <p:nvPr/>
        </p:nvGrpSpPr>
        <p:grpSpPr>
          <a:xfrm>
            <a:off x="5050662" y="3692604"/>
            <a:ext cx="455574" cy="768595"/>
            <a:chOff x="5050662" y="3692604"/>
            <a:chExt cx="455574" cy="7685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4A2871C-1956-16FD-7883-9EE4B9F53451}"/>
                </a:ext>
              </a:extLst>
            </p:cNvPr>
            <p:cNvSpPr txBox="1"/>
            <p:nvPr/>
          </p:nvSpPr>
          <p:spPr>
            <a:xfrm>
              <a:off x="5050662" y="4091867"/>
              <a:ext cx="45557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p2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2" name="直线箭头连接符 19">
              <a:extLst>
                <a:ext uri="{FF2B5EF4-FFF2-40B4-BE49-F238E27FC236}">
                  <a16:creationId xmlns:a16="http://schemas.microsoft.com/office/drawing/2014/main" id="{D54DC794-4906-F095-8A30-4449759B4B2A}"/>
                </a:ext>
              </a:extLst>
            </p:cNvPr>
            <p:cNvCxnSpPr>
              <a:stCxn id="11" idx="0"/>
            </p:cNvCxnSpPr>
            <p:nvPr/>
          </p:nvCxnSpPr>
          <p:spPr>
            <a:xfrm flipV="1">
              <a:off x="5278449" y="3692604"/>
              <a:ext cx="0" cy="399263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93BF84F-8C02-3B4F-F3CD-9C848F2EDEC6}"/>
              </a:ext>
            </a:extLst>
          </p:cNvPr>
          <p:cNvGrpSpPr/>
          <p:nvPr/>
        </p:nvGrpSpPr>
        <p:grpSpPr>
          <a:xfrm>
            <a:off x="5506235" y="3692604"/>
            <a:ext cx="455574" cy="768595"/>
            <a:chOff x="5506235" y="3692604"/>
            <a:chExt cx="455574" cy="768595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67BE066-5143-AE81-8405-766406B145A3}"/>
                </a:ext>
              </a:extLst>
            </p:cNvPr>
            <p:cNvSpPr txBox="1"/>
            <p:nvPr/>
          </p:nvSpPr>
          <p:spPr>
            <a:xfrm>
              <a:off x="5506235" y="4091867"/>
              <a:ext cx="45557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p2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4" name="直线箭头连接符 21">
              <a:extLst>
                <a:ext uri="{FF2B5EF4-FFF2-40B4-BE49-F238E27FC236}">
                  <a16:creationId xmlns:a16="http://schemas.microsoft.com/office/drawing/2014/main" id="{77E0E145-D563-0DF5-9518-4333720AB816}"/>
                </a:ext>
              </a:extLst>
            </p:cNvPr>
            <p:cNvCxnSpPr>
              <a:stCxn id="13" idx="0"/>
            </p:cNvCxnSpPr>
            <p:nvPr/>
          </p:nvCxnSpPr>
          <p:spPr>
            <a:xfrm flipV="1">
              <a:off x="5734022" y="3692604"/>
              <a:ext cx="0" cy="399263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86C461E3-6416-75BE-B6C1-BE8B68BC057B}"/>
              </a:ext>
            </a:extLst>
          </p:cNvPr>
          <p:cNvGrpSpPr/>
          <p:nvPr/>
        </p:nvGrpSpPr>
        <p:grpSpPr>
          <a:xfrm>
            <a:off x="5038306" y="1755609"/>
            <a:ext cx="455574" cy="760404"/>
            <a:chOff x="5038306" y="1755609"/>
            <a:chExt cx="455574" cy="760404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2102477-D8B4-3DB1-7A09-FB51F31D2DBE}"/>
                </a:ext>
              </a:extLst>
            </p:cNvPr>
            <p:cNvSpPr txBox="1"/>
            <p:nvPr/>
          </p:nvSpPr>
          <p:spPr>
            <a:xfrm>
              <a:off x="5038306" y="1755609"/>
              <a:ext cx="45557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p1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6" name="直线箭头连接符 23">
              <a:extLst>
                <a:ext uri="{FF2B5EF4-FFF2-40B4-BE49-F238E27FC236}">
                  <a16:creationId xmlns:a16="http://schemas.microsoft.com/office/drawing/2014/main" id="{7A1294DF-8D74-7E89-B9DE-9A305A9E03A7}"/>
                </a:ext>
              </a:extLst>
            </p:cNvPr>
            <p:cNvCxnSpPr>
              <a:cxnSpLocks/>
            </p:cNvCxnSpPr>
            <p:nvPr/>
          </p:nvCxnSpPr>
          <p:spPr>
            <a:xfrm>
              <a:off x="5268852" y="2106274"/>
              <a:ext cx="0" cy="409739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96419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18F80A-EA8C-B5E7-7CA6-DC2E645D6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多链表求交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A9641A9-AA3E-4DD7-637B-57D53B64D678}"/>
              </a:ext>
            </a:extLst>
          </p:cNvPr>
          <p:cNvSpPr/>
          <p:nvPr/>
        </p:nvSpPr>
        <p:spPr>
          <a:xfrm>
            <a:off x="1321530" y="2177375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55B0A92-2310-E71B-01D3-B231BFFDD4F6}"/>
              </a:ext>
            </a:extLst>
          </p:cNvPr>
          <p:cNvSpPr/>
          <p:nvPr/>
        </p:nvSpPr>
        <p:spPr>
          <a:xfrm>
            <a:off x="6006800" y="2177375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90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970352A-4F49-8A06-344E-EE011DFECF3A}"/>
              </a:ext>
            </a:extLst>
          </p:cNvPr>
          <p:cNvSpPr/>
          <p:nvPr/>
        </p:nvSpPr>
        <p:spPr>
          <a:xfrm>
            <a:off x="4445044" y="2177375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70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198DF1C-708B-7861-EAA4-D76284D1FC84}"/>
              </a:ext>
            </a:extLst>
          </p:cNvPr>
          <p:cNvSpPr/>
          <p:nvPr/>
        </p:nvSpPr>
        <p:spPr>
          <a:xfrm>
            <a:off x="2883287" y="2177375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21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4" name="直线箭头连接符 33">
            <a:extLst>
              <a:ext uri="{FF2B5EF4-FFF2-40B4-BE49-F238E27FC236}">
                <a16:creationId xmlns:a16="http://schemas.microsoft.com/office/drawing/2014/main" id="{277B7D94-EE34-C400-7D5C-60304883E82B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1828158" y="2425671"/>
            <a:ext cx="1055129" cy="0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27" name="直线箭头连接符 33">
            <a:extLst>
              <a:ext uri="{FF2B5EF4-FFF2-40B4-BE49-F238E27FC236}">
                <a16:creationId xmlns:a16="http://schemas.microsoft.com/office/drawing/2014/main" id="{FF6719CF-EFE4-F2F9-BE57-C775B4A7FB87}"/>
              </a:ext>
            </a:extLst>
          </p:cNvPr>
          <p:cNvCxnSpPr>
            <a:cxnSpLocks/>
            <a:stCxn id="9" idx="3"/>
            <a:endCxn id="6" idx="1"/>
          </p:cNvCxnSpPr>
          <p:nvPr/>
        </p:nvCxnSpPr>
        <p:spPr>
          <a:xfrm>
            <a:off x="3389915" y="2425671"/>
            <a:ext cx="1055129" cy="0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28" name="直线箭头连接符 33">
            <a:extLst>
              <a:ext uri="{FF2B5EF4-FFF2-40B4-BE49-F238E27FC236}">
                <a16:creationId xmlns:a16="http://schemas.microsoft.com/office/drawing/2014/main" id="{FFC06711-DD54-1B56-9F14-A6B564C14466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4951672" y="2425671"/>
            <a:ext cx="1055128" cy="0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B19F4421-BD9A-5DE9-4209-6DD835EF3FA8}"/>
              </a:ext>
            </a:extLst>
          </p:cNvPr>
          <p:cNvSpPr/>
          <p:nvPr/>
        </p:nvSpPr>
        <p:spPr>
          <a:xfrm>
            <a:off x="1321530" y="3408949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kern="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B2DABF13-3AFC-29FB-DD1A-8E2DD0121A3D}"/>
              </a:ext>
            </a:extLst>
          </p:cNvPr>
          <p:cNvSpPr/>
          <p:nvPr/>
        </p:nvSpPr>
        <p:spPr>
          <a:xfrm>
            <a:off x="6006800" y="3408949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kern="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8</a:t>
            </a: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8CFFF5B-CAA0-06FC-35E1-7397B6310984}"/>
              </a:ext>
            </a:extLst>
          </p:cNvPr>
          <p:cNvSpPr/>
          <p:nvPr/>
        </p:nvSpPr>
        <p:spPr>
          <a:xfrm>
            <a:off x="4445044" y="3408949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70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D93815D-6ED7-BE6C-3A8E-A5EEE71FEDD4}"/>
              </a:ext>
            </a:extLst>
          </p:cNvPr>
          <p:cNvSpPr/>
          <p:nvPr/>
        </p:nvSpPr>
        <p:spPr>
          <a:xfrm>
            <a:off x="2883287" y="3408949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21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7" name="直线箭头连接符 33">
            <a:extLst>
              <a:ext uri="{FF2B5EF4-FFF2-40B4-BE49-F238E27FC236}">
                <a16:creationId xmlns:a16="http://schemas.microsoft.com/office/drawing/2014/main" id="{B4ED52AB-9E68-921B-AF8B-3FDFC953C707}"/>
              </a:ext>
            </a:extLst>
          </p:cNvPr>
          <p:cNvCxnSpPr>
            <a:cxnSpLocks/>
            <a:stCxn id="33" idx="3"/>
            <a:endCxn id="36" idx="1"/>
          </p:cNvCxnSpPr>
          <p:nvPr/>
        </p:nvCxnSpPr>
        <p:spPr>
          <a:xfrm>
            <a:off x="1828158" y="3657245"/>
            <a:ext cx="1055129" cy="0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38" name="直线箭头连接符 33">
            <a:extLst>
              <a:ext uri="{FF2B5EF4-FFF2-40B4-BE49-F238E27FC236}">
                <a16:creationId xmlns:a16="http://schemas.microsoft.com/office/drawing/2014/main" id="{1324FAE1-DFB7-AE87-2F1F-9D895F27AA8A}"/>
              </a:ext>
            </a:extLst>
          </p:cNvPr>
          <p:cNvCxnSpPr>
            <a:cxnSpLocks/>
            <a:stCxn id="36" idx="3"/>
            <a:endCxn id="35" idx="1"/>
          </p:cNvCxnSpPr>
          <p:nvPr/>
        </p:nvCxnSpPr>
        <p:spPr>
          <a:xfrm>
            <a:off x="3389915" y="3657245"/>
            <a:ext cx="1055129" cy="0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39" name="直线箭头连接符 33">
            <a:extLst>
              <a:ext uri="{FF2B5EF4-FFF2-40B4-BE49-F238E27FC236}">
                <a16:creationId xmlns:a16="http://schemas.microsoft.com/office/drawing/2014/main" id="{71C6051B-3677-4D99-3C3B-ECD1715EF68A}"/>
              </a:ext>
            </a:extLst>
          </p:cNvPr>
          <p:cNvCxnSpPr>
            <a:cxnSpLocks/>
            <a:stCxn id="35" idx="3"/>
            <a:endCxn id="34" idx="1"/>
          </p:cNvCxnSpPr>
          <p:nvPr/>
        </p:nvCxnSpPr>
        <p:spPr>
          <a:xfrm>
            <a:off x="4951672" y="3657245"/>
            <a:ext cx="1055128" cy="0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25C3993D-E5F9-1E60-2DB5-EA51209894BC}"/>
              </a:ext>
            </a:extLst>
          </p:cNvPr>
          <p:cNvSpPr/>
          <p:nvPr/>
        </p:nvSpPr>
        <p:spPr>
          <a:xfrm>
            <a:off x="1321530" y="4711504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kern="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DEF6988-5289-0942-5DEE-CE1F3DE1172B}"/>
              </a:ext>
            </a:extLst>
          </p:cNvPr>
          <p:cNvSpPr/>
          <p:nvPr/>
        </p:nvSpPr>
        <p:spPr>
          <a:xfrm>
            <a:off x="4445044" y="4711504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kern="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21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B406B002-CF46-B912-D6F6-FB1BE010E33C}"/>
              </a:ext>
            </a:extLst>
          </p:cNvPr>
          <p:cNvSpPr/>
          <p:nvPr/>
        </p:nvSpPr>
        <p:spPr>
          <a:xfrm>
            <a:off x="2883287" y="4711504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kern="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10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44" name="直线箭头连接符 33">
            <a:extLst>
              <a:ext uri="{FF2B5EF4-FFF2-40B4-BE49-F238E27FC236}">
                <a16:creationId xmlns:a16="http://schemas.microsoft.com/office/drawing/2014/main" id="{6CAF4532-523A-16F4-25BF-05D8F0E89196}"/>
              </a:ext>
            </a:extLst>
          </p:cNvPr>
          <p:cNvCxnSpPr>
            <a:cxnSpLocks/>
            <a:stCxn id="40" idx="3"/>
            <a:endCxn id="43" idx="1"/>
          </p:cNvCxnSpPr>
          <p:nvPr/>
        </p:nvCxnSpPr>
        <p:spPr>
          <a:xfrm>
            <a:off x="1828158" y="4959800"/>
            <a:ext cx="1055129" cy="0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45" name="直线箭头连接符 33">
            <a:extLst>
              <a:ext uri="{FF2B5EF4-FFF2-40B4-BE49-F238E27FC236}">
                <a16:creationId xmlns:a16="http://schemas.microsoft.com/office/drawing/2014/main" id="{FD4D2742-0958-D787-833A-6CC50E248E04}"/>
              </a:ext>
            </a:extLst>
          </p:cNvPr>
          <p:cNvCxnSpPr>
            <a:cxnSpLocks/>
            <a:stCxn id="43" idx="3"/>
            <a:endCxn id="42" idx="1"/>
          </p:cNvCxnSpPr>
          <p:nvPr/>
        </p:nvCxnSpPr>
        <p:spPr>
          <a:xfrm>
            <a:off x="3389915" y="4959800"/>
            <a:ext cx="1055129" cy="0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F51D443D-2ACC-00D7-7225-CF2D8B720C0C}"/>
              </a:ext>
            </a:extLst>
          </p:cNvPr>
          <p:cNvGrpSpPr/>
          <p:nvPr/>
        </p:nvGrpSpPr>
        <p:grpSpPr>
          <a:xfrm>
            <a:off x="1347057" y="1589138"/>
            <a:ext cx="455574" cy="588237"/>
            <a:chOff x="1347057" y="1589138"/>
            <a:chExt cx="455574" cy="588237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6DAA88AF-D931-D2F6-6C26-35CBA4CC6E13}"/>
                </a:ext>
              </a:extLst>
            </p:cNvPr>
            <p:cNvSpPr txBox="1"/>
            <p:nvPr/>
          </p:nvSpPr>
          <p:spPr>
            <a:xfrm>
              <a:off x="1347057" y="1589138"/>
              <a:ext cx="45557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p1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48" name="直线箭头连接符 14">
              <a:extLst>
                <a:ext uri="{FF2B5EF4-FFF2-40B4-BE49-F238E27FC236}">
                  <a16:creationId xmlns:a16="http://schemas.microsoft.com/office/drawing/2014/main" id="{F062536F-584A-310A-0C92-BDD7775DE9B8}"/>
                </a:ext>
              </a:extLst>
            </p:cNvPr>
            <p:cNvCxnSpPr>
              <a:cxnSpLocks/>
              <a:stCxn id="47" idx="2"/>
              <a:endCxn id="4" idx="0"/>
            </p:cNvCxnSpPr>
            <p:nvPr/>
          </p:nvCxnSpPr>
          <p:spPr>
            <a:xfrm>
              <a:off x="1574844" y="1958470"/>
              <a:ext cx="0" cy="218905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3A1F9183-1896-831F-8050-8FA4C913CBB1}"/>
              </a:ext>
            </a:extLst>
          </p:cNvPr>
          <p:cNvGrpSpPr/>
          <p:nvPr/>
        </p:nvGrpSpPr>
        <p:grpSpPr>
          <a:xfrm>
            <a:off x="1347057" y="2813151"/>
            <a:ext cx="453970" cy="588237"/>
            <a:chOff x="1347057" y="2813151"/>
            <a:chExt cx="453970" cy="588237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A2ED1192-CEB4-DEF5-5EAD-DBE8B9A2D09A}"/>
                </a:ext>
              </a:extLst>
            </p:cNvPr>
            <p:cNvSpPr txBox="1"/>
            <p:nvPr/>
          </p:nvSpPr>
          <p:spPr>
            <a:xfrm>
              <a:off x="1347057" y="2813151"/>
              <a:ext cx="453970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p2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62" name="直线箭头连接符 14">
              <a:extLst>
                <a:ext uri="{FF2B5EF4-FFF2-40B4-BE49-F238E27FC236}">
                  <a16:creationId xmlns:a16="http://schemas.microsoft.com/office/drawing/2014/main" id="{7BE35BC8-81DC-7652-891F-CBC88B2B0A23}"/>
                </a:ext>
              </a:extLst>
            </p:cNvPr>
            <p:cNvCxnSpPr>
              <a:cxnSpLocks/>
              <a:stCxn id="61" idx="2"/>
            </p:cNvCxnSpPr>
            <p:nvPr/>
          </p:nvCxnSpPr>
          <p:spPr>
            <a:xfrm>
              <a:off x="1574042" y="3182483"/>
              <a:ext cx="802" cy="218905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E5130422-6DA3-F819-074C-C96394E5BAF4}"/>
              </a:ext>
            </a:extLst>
          </p:cNvPr>
          <p:cNvGrpSpPr/>
          <p:nvPr/>
        </p:nvGrpSpPr>
        <p:grpSpPr>
          <a:xfrm>
            <a:off x="1347057" y="4132006"/>
            <a:ext cx="453970" cy="588237"/>
            <a:chOff x="1347057" y="4132006"/>
            <a:chExt cx="453970" cy="588237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1742A62F-B849-C7DE-F409-992A1415704A}"/>
                </a:ext>
              </a:extLst>
            </p:cNvPr>
            <p:cNvSpPr txBox="1"/>
            <p:nvPr/>
          </p:nvSpPr>
          <p:spPr>
            <a:xfrm>
              <a:off x="1347057" y="4132006"/>
              <a:ext cx="453970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p3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64" name="直线箭头连接符 14">
              <a:extLst>
                <a:ext uri="{FF2B5EF4-FFF2-40B4-BE49-F238E27FC236}">
                  <a16:creationId xmlns:a16="http://schemas.microsoft.com/office/drawing/2014/main" id="{F2B6E14C-D254-85BF-C006-324736AC579A}"/>
                </a:ext>
              </a:extLst>
            </p:cNvPr>
            <p:cNvCxnSpPr>
              <a:cxnSpLocks/>
              <a:stCxn id="63" idx="2"/>
            </p:cNvCxnSpPr>
            <p:nvPr/>
          </p:nvCxnSpPr>
          <p:spPr>
            <a:xfrm>
              <a:off x="1574042" y="4501338"/>
              <a:ext cx="802" cy="218905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67B6784D-C1F0-2A56-28D2-03E2F157E85E}"/>
              </a:ext>
            </a:extLst>
          </p:cNvPr>
          <p:cNvGrpSpPr/>
          <p:nvPr/>
        </p:nvGrpSpPr>
        <p:grpSpPr>
          <a:xfrm>
            <a:off x="2908814" y="1589138"/>
            <a:ext cx="455574" cy="588237"/>
            <a:chOff x="1347057" y="1589138"/>
            <a:chExt cx="455574" cy="588237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9CA22737-B197-900D-92BC-3C83907EBCE3}"/>
                </a:ext>
              </a:extLst>
            </p:cNvPr>
            <p:cNvSpPr txBox="1"/>
            <p:nvPr/>
          </p:nvSpPr>
          <p:spPr>
            <a:xfrm>
              <a:off x="1347057" y="1589138"/>
              <a:ext cx="45557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p1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70" name="直线箭头连接符 14">
              <a:extLst>
                <a:ext uri="{FF2B5EF4-FFF2-40B4-BE49-F238E27FC236}">
                  <a16:creationId xmlns:a16="http://schemas.microsoft.com/office/drawing/2014/main" id="{468843F1-3798-DAF1-B105-B7D19EC87456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>
              <a:off x="1574844" y="1958470"/>
              <a:ext cx="0" cy="218905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E61A2E15-B093-1E0E-6D2B-93CC3BD2B49E}"/>
              </a:ext>
            </a:extLst>
          </p:cNvPr>
          <p:cNvGrpSpPr/>
          <p:nvPr/>
        </p:nvGrpSpPr>
        <p:grpSpPr>
          <a:xfrm>
            <a:off x="2910418" y="2820712"/>
            <a:ext cx="453970" cy="588237"/>
            <a:chOff x="1347057" y="2813151"/>
            <a:chExt cx="453970" cy="588237"/>
          </a:xfrm>
        </p:grpSpPr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A7592D7F-F1F0-4697-DDDB-F73D2114DA68}"/>
                </a:ext>
              </a:extLst>
            </p:cNvPr>
            <p:cNvSpPr txBox="1"/>
            <p:nvPr/>
          </p:nvSpPr>
          <p:spPr>
            <a:xfrm>
              <a:off x="1347057" y="2813151"/>
              <a:ext cx="453970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p2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73" name="直线箭头连接符 14">
              <a:extLst>
                <a:ext uri="{FF2B5EF4-FFF2-40B4-BE49-F238E27FC236}">
                  <a16:creationId xmlns:a16="http://schemas.microsoft.com/office/drawing/2014/main" id="{79A14723-D29D-F99F-5E11-DD551911AB4F}"/>
                </a:ext>
              </a:extLst>
            </p:cNvPr>
            <p:cNvCxnSpPr>
              <a:cxnSpLocks/>
              <a:stCxn id="72" idx="2"/>
            </p:cNvCxnSpPr>
            <p:nvPr/>
          </p:nvCxnSpPr>
          <p:spPr>
            <a:xfrm>
              <a:off x="1574042" y="3182483"/>
              <a:ext cx="802" cy="218905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58250FEC-A6F1-6CF5-8AD5-27BEC121C7E8}"/>
              </a:ext>
            </a:extLst>
          </p:cNvPr>
          <p:cNvGrpSpPr/>
          <p:nvPr/>
        </p:nvGrpSpPr>
        <p:grpSpPr>
          <a:xfrm>
            <a:off x="2908814" y="4117039"/>
            <a:ext cx="453970" cy="588237"/>
            <a:chOff x="1347057" y="4132006"/>
            <a:chExt cx="453970" cy="588237"/>
          </a:xfrm>
        </p:grpSpPr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0AECB271-B339-355D-54CA-DAC0C833E638}"/>
                </a:ext>
              </a:extLst>
            </p:cNvPr>
            <p:cNvSpPr txBox="1"/>
            <p:nvPr/>
          </p:nvSpPr>
          <p:spPr>
            <a:xfrm>
              <a:off x="1347057" y="4132006"/>
              <a:ext cx="453970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p3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76" name="直线箭头连接符 14">
              <a:extLst>
                <a:ext uri="{FF2B5EF4-FFF2-40B4-BE49-F238E27FC236}">
                  <a16:creationId xmlns:a16="http://schemas.microsoft.com/office/drawing/2014/main" id="{5C0CD0F4-7B81-5463-074A-40BDF13E4531}"/>
                </a:ext>
              </a:extLst>
            </p:cNvPr>
            <p:cNvCxnSpPr>
              <a:cxnSpLocks/>
              <a:stCxn id="75" idx="2"/>
            </p:cNvCxnSpPr>
            <p:nvPr/>
          </p:nvCxnSpPr>
          <p:spPr>
            <a:xfrm>
              <a:off x="1574042" y="4501338"/>
              <a:ext cx="802" cy="218905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E3B09F4F-0B67-46F8-9443-E29FECA8B196}"/>
              </a:ext>
            </a:extLst>
          </p:cNvPr>
          <p:cNvGrpSpPr/>
          <p:nvPr/>
        </p:nvGrpSpPr>
        <p:grpSpPr>
          <a:xfrm>
            <a:off x="4470571" y="4117039"/>
            <a:ext cx="453970" cy="588237"/>
            <a:chOff x="1347057" y="4132006"/>
            <a:chExt cx="453970" cy="588237"/>
          </a:xfrm>
        </p:grpSpPr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A7D7B082-C3A9-4D3A-AE5B-C3763DBBD809}"/>
                </a:ext>
              </a:extLst>
            </p:cNvPr>
            <p:cNvSpPr txBox="1"/>
            <p:nvPr/>
          </p:nvSpPr>
          <p:spPr>
            <a:xfrm>
              <a:off x="1347057" y="4132006"/>
              <a:ext cx="453970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defTabSz="457200"/>
              <a:r>
                <a:rPr kumimoji="1"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p3</a:t>
              </a:r>
              <a:endPara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79" name="直线箭头连接符 14">
              <a:extLst>
                <a:ext uri="{FF2B5EF4-FFF2-40B4-BE49-F238E27FC236}">
                  <a16:creationId xmlns:a16="http://schemas.microsoft.com/office/drawing/2014/main" id="{5BA36246-BA97-B50F-042B-2F05CEF47B27}"/>
                </a:ext>
              </a:extLst>
            </p:cNvPr>
            <p:cNvCxnSpPr>
              <a:cxnSpLocks/>
              <a:stCxn id="78" idx="2"/>
            </p:cNvCxnSpPr>
            <p:nvPr/>
          </p:nvCxnSpPr>
          <p:spPr>
            <a:xfrm>
              <a:off x="1574042" y="4501338"/>
              <a:ext cx="802" cy="218905"/>
            </a:xfrm>
            <a:prstGeom prst="straightConnector1">
              <a:avLst/>
            </a:prstGeom>
            <a:noFill/>
            <a:ln w="25400" cap="rnd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</p:grpSp>
      <p:sp>
        <p:nvSpPr>
          <p:cNvPr id="80" name="内容占位符 2">
            <a:extLst>
              <a:ext uri="{FF2B5EF4-FFF2-40B4-BE49-F238E27FC236}">
                <a16:creationId xmlns:a16="http://schemas.microsoft.com/office/drawing/2014/main" id="{CA1A9061-BF1F-4980-C399-40B3A7CFBF80}"/>
              </a:ext>
            </a:extLst>
          </p:cNvPr>
          <p:cNvSpPr txBox="1"/>
          <p:nvPr/>
        </p:nvSpPr>
        <p:spPr>
          <a:xfrm>
            <a:off x="7101317" y="1742257"/>
            <a:ext cx="4161293" cy="379185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1pPr>
            <a:lvl2pPr marL="7429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4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2pPr>
            <a:lvl3pPr marL="12001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2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3pPr>
            <a:lvl4pPr marL="15430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0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4pPr>
            <a:lvl5pPr marL="20002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  <a:defRPr/>
            </a:pP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为每个链表分配一个指针，从前往后遍历</a:t>
            </a:r>
            <a:endParaRPr kumimoji="1" lang="en-US" altLang="zh-CN" sz="2800" b="0" i="0" u="none" strike="noStrike" kern="1200" cap="none" spc="13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对比各个指针，找出值最大的（可能有多个），不是最大的指针往后移一位</a:t>
            </a:r>
            <a:endParaRPr kumimoji="1"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kumimoji="1" lang="zh-CN" altLang="en-US" sz="28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如果所有指针指向的值都是最大的，则诞生一个交集，所有指针都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往后移一位</a:t>
            </a:r>
            <a:endParaRPr kumimoji="1" lang="en-US" altLang="zh-CN" sz="2800" b="0" i="0" u="none" strike="noStrike" kern="1200" cap="none" spc="13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082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9E5B81-B8F4-13D0-B4CE-1D3B3FB22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跳表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A98E809-718B-B78D-B929-62358315EFF8}"/>
              </a:ext>
            </a:extLst>
          </p:cNvPr>
          <p:cNvGraphicFramePr>
            <a:graphicFrameLocks noGrp="1"/>
          </p:cNvGraphicFramePr>
          <p:nvPr/>
        </p:nvGraphicFramePr>
        <p:xfrm>
          <a:off x="924698" y="2086101"/>
          <a:ext cx="424326" cy="2146208"/>
        </p:xfrm>
        <a:graphic>
          <a:graphicData uri="http://schemas.openxmlformats.org/drawingml/2006/table">
            <a:tbl>
              <a:tblPr firstRow="1" bandRow="1"/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791DE57-CA0B-A591-F95A-1F102A665A73}"/>
              </a:ext>
            </a:extLst>
          </p:cNvPr>
          <p:cNvGraphicFramePr>
            <a:graphicFrameLocks noGrp="1"/>
          </p:cNvGraphicFramePr>
          <p:nvPr/>
        </p:nvGraphicFramePr>
        <p:xfrm>
          <a:off x="6984469" y="2086101"/>
          <a:ext cx="966690" cy="2146208"/>
        </p:xfrm>
        <a:graphic>
          <a:graphicData uri="http://schemas.openxmlformats.org/drawingml/2006/table">
            <a:tbl>
              <a:tblPr firstRow="1" bandRow="1"/>
              <a:tblGrid>
                <a:gridCol w="483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552">
                <a:tc rowSpan="4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6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8F8F4BD-9CC8-801B-D9C5-B251DD3ABCE6}"/>
              </a:ext>
            </a:extLst>
          </p:cNvPr>
          <p:cNvGraphicFramePr>
            <a:graphicFrameLocks noGrp="1"/>
          </p:cNvGraphicFramePr>
          <p:nvPr/>
        </p:nvGraphicFramePr>
        <p:xfrm>
          <a:off x="8304896" y="2622653"/>
          <a:ext cx="966690" cy="1609656"/>
        </p:xfrm>
        <a:graphic>
          <a:graphicData uri="http://schemas.openxmlformats.org/drawingml/2006/table">
            <a:tbl>
              <a:tblPr firstRow="1" bandRow="1"/>
              <a:tblGrid>
                <a:gridCol w="483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552">
                <a:tc row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D4F6C544-9234-4344-F349-D48F28BE70C7}"/>
              </a:ext>
            </a:extLst>
          </p:cNvPr>
          <p:cNvGraphicFramePr>
            <a:graphicFrameLocks noGrp="1"/>
          </p:cNvGraphicFramePr>
          <p:nvPr/>
        </p:nvGraphicFramePr>
        <p:xfrm>
          <a:off x="3023188" y="2626646"/>
          <a:ext cx="966690" cy="1609656"/>
        </p:xfrm>
        <a:graphic>
          <a:graphicData uri="http://schemas.openxmlformats.org/drawingml/2006/table">
            <a:tbl>
              <a:tblPr firstRow="1" bandRow="1"/>
              <a:tblGrid>
                <a:gridCol w="483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552">
                <a:tc row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2CA2DF3A-7C83-27AD-B738-596DAC271F35}"/>
              </a:ext>
            </a:extLst>
          </p:cNvPr>
          <p:cNvGraphicFramePr>
            <a:graphicFrameLocks noGrp="1"/>
          </p:cNvGraphicFramePr>
          <p:nvPr/>
        </p:nvGraphicFramePr>
        <p:xfrm>
          <a:off x="4343615" y="3154233"/>
          <a:ext cx="966690" cy="1073104"/>
        </p:xfrm>
        <a:graphic>
          <a:graphicData uri="http://schemas.openxmlformats.org/drawingml/2006/table">
            <a:tbl>
              <a:tblPr firstRow="1" bandRow="1"/>
              <a:tblGrid>
                <a:gridCol w="483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552">
                <a:tc row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E75013C1-243B-D795-B6B6-7753B62B2D88}"/>
              </a:ext>
            </a:extLst>
          </p:cNvPr>
          <p:cNvGraphicFramePr>
            <a:graphicFrameLocks noGrp="1"/>
          </p:cNvGraphicFramePr>
          <p:nvPr/>
        </p:nvGraphicFramePr>
        <p:xfrm>
          <a:off x="9625323" y="3154233"/>
          <a:ext cx="966690" cy="1073104"/>
        </p:xfrm>
        <a:graphic>
          <a:graphicData uri="http://schemas.openxmlformats.org/drawingml/2006/table">
            <a:tbl>
              <a:tblPr firstRow="1" bandRow="1"/>
              <a:tblGrid>
                <a:gridCol w="483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552">
                <a:tc row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55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A7B97755-EBFD-CC72-C8FE-DF355DB6CB5E}"/>
              </a:ext>
            </a:extLst>
          </p:cNvPr>
          <p:cNvGraphicFramePr>
            <a:graphicFrameLocks noGrp="1"/>
          </p:cNvGraphicFramePr>
          <p:nvPr/>
        </p:nvGraphicFramePr>
        <p:xfrm>
          <a:off x="10945752" y="2090094"/>
          <a:ext cx="424326" cy="2146208"/>
        </p:xfrm>
        <a:graphic>
          <a:graphicData uri="http://schemas.openxmlformats.org/drawingml/2006/table">
            <a:tbl>
              <a:tblPr firstRow="1" bandRow="1"/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4D0F8F77-6EBF-CAFF-62C0-590731750A7F}"/>
              </a:ext>
            </a:extLst>
          </p:cNvPr>
          <p:cNvGraphicFramePr>
            <a:graphicFrameLocks noGrp="1"/>
          </p:cNvGraphicFramePr>
          <p:nvPr/>
        </p:nvGraphicFramePr>
        <p:xfrm>
          <a:off x="1702761" y="3690785"/>
          <a:ext cx="966690" cy="536552"/>
        </p:xfrm>
        <a:graphic>
          <a:graphicData uri="http://schemas.openxmlformats.org/drawingml/2006/table">
            <a:tbl>
              <a:tblPr firstRow="1" bandRow="1"/>
              <a:tblGrid>
                <a:gridCol w="483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74AAA31E-9D4A-4C1A-D908-03F070045B5D}"/>
              </a:ext>
            </a:extLst>
          </p:cNvPr>
          <p:cNvGraphicFramePr>
            <a:graphicFrameLocks noGrp="1"/>
          </p:cNvGraphicFramePr>
          <p:nvPr/>
        </p:nvGraphicFramePr>
        <p:xfrm>
          <a:off x="5664042" y="3699750"/>
          <a:ext cx="966690" cy="536552"/>
        </p:xfrm>
        <a:graphic>
          <a:graphicData uri="http://schemas.openxmlformats.org/drawingml/2006/table">
            <a:tbl>
              <a:tblPr firstRow="1" bandRow="1"/>
              <a:tblGrid>
                <a:gridCol w="483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5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655E1129-3EEE-703F-5E93-4403DC8EEC9A}"/>
              </a:ext>
            </a:extLst>
          </p:cNvPr>
          <p:cNvCxnSpPr/>
          <p:nvPr/>
        </p:nvCxnSpPr>
        <p:spPr>
          <a:xfrm>
            <a:off x="1349024" y="2358684"/>
            <a:ext cx="5635445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CADF9F6E-E79C-1870-9217-8F27BBB832D6}"/>
              </a:ext>
            </a:extLst>
          </p:cNvPr>
          <p:cNvCxnSpPr/>
          <p:nvPr/>
        </p:nvCxnSpPr>
        <p:spPr>
          <a:xfrm flipV="1">
            <a:off x="1349024" y="2878637"/>
            <a:ext cx="1674164" cy="1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627FAEA8-D127-DCD3-FDAF-EEF0BDD85A95}"/>
              </a:ext>
            </a:extLst>
          </p:cNvPr>
          <p:cNvCxnSpPr>
            <a:endCxn id="7" idx="1"/>
          </p:cNvCxnSpPr>
          <p:nvPr/>
        </p:nvCxnSpPr>
        <p:spPr>
          <a:xfrm>
            <a:off x="1349024" y="3427481"/>
            <a:ext cx="1674164" cy="3993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5C8C3594-5055-62C5-AF21-12BC997CABCB}"/>
              </a:ext>
            </a:extLst>
          </p:cNvPr>
          <p:cNvCxnSpPr/>
          <p:nvPr/>
        </p:nvCxnSpPr>
        <p:spPr>
          <a:xfrm>
            <a:off x="3726169" y="2878637"/>
            <a:ext cx="3258300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99F46B22-D719-BC1C-DBBF-742C855AAE39}"/>
              </a:ext>
            </a:extLst>
          </p:cNvPr>
          <p:cNvCxnSpPr/>
          <p:nvPr/>
        </p:nvCxnSpPr>
        <p:spPr>
          <a:xfrm flipV="1">
            <a:off x="5097769" y="3427481"/>
            <a:ext cx="1886700" cy="1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8063BBB6-B364-3401-4D7B-B3C5FFFA6849}"/>
              </a:ext>
            </a:extLst>
          </p:cNvPr>
          <p:cNvCxnSpPr/>
          <p:nvPr/>
        </p:nvCxnSpPr>
        <p:spPr>
          <a:xfrm>
            <a:off x="9015345" y="2878637"/>
            <a:ext cx="1930405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007CDA6E-6AD8-2BB4-CFC1-6C2BA4CF6C1F}"/>
              </a:ext>
            </a:extLst>
          </p:cNvPr>
          <p:cNvCxnSpPr/>
          <p:nvPr/>
        </p:nvCxnSpPr>
        <p:spPr>
          <a:xfrm>
            <a:off x="7746469" y="2358684"/>
            <a:ext cx="3199281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0B624EB0-DE0A-AB60-09C8-D29ACFCC0778}"/>
              </a:ext>
            </a:extLst>
          </p:cNvPr>
          <p:cNvCxnSpPr>
            <a:endCxn id="11" idx="1"/>
          </p:cNvCxnSpPr>
          <p:nvPr/>
        </p:nvCxnSpPr>
        <p:spPr>
          <a:xfrm>
            <a:off x="1349022" y="3959061"/>
            <a:ext cx="353739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BB0FF192-CDCE-2D0A-5868-D91D1CC0705E}"/>
              </a:ext>
            </a:extLst>
          </p:cNvPr>
          <p:cNvCxnSpPr/>
          <p:nvPr/>
        </p:nvCxnSpPr>
        <p:spPr>
          <a:xfrm>
            <a:off x="7746469" y="2878637"/>
            <a:ext cx="558427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C195C4ED-B416-42AC-829C-708B4A6FF143}"/>
              </a:ext>
            </a:extLst>
          </p:cNvPr>
          <p:cNvCxnSpPr/>
          <p:nvPr/>
        </p:nvCxnSpPr>
        <p:spPr>
          <a:xfrm>
            <a:off x="6397651" y="3959061"/>
            <a:ext cx="586818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86355543-F88E-1218-7CA5-4DE5F2CEC12E}"/>
              </a:ext>
            </a:extLst>
          </p:cNvPr>
          <p:cNvCxnSpPr/>
          <p:nvPr/>
        </p:nvCxnSpPr>
        <p:spPr>
          <a:xfrm>
            <a:off x="5097769" y="3968026"/>
            <a:ext cx="566273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70443481-95DB-0838-CECF-84F6F1D636FB}"/>
              </a:ext>
            </a:extLst>
          </p:cNvPr>
          <p:cNvCxnSpPr/>
          <p:nvPr/>
        </p:nvCxnSpPr>
        <p:spPr>
          <a:xfrm>
            <a:off x="3726169" y="3968026"/>
            <a:ext cx="613521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7D53019B-C3A6-A531-6AD6-34254DFFBD52}"/>
              </a:ext>
            </a:extLst>
          </p:cNvPr>
          <p:cNvCxnSpPr/>
          <p:nvPr/>
        </p:nvCxnSpPr>
        <p:spPr>
          <a:xfrm>
            <a:off x="3726169" y="3427481"/>
            <a:ext cx="613522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0BE177A6-CF20-1E54-105B-69A01F48976F}"/>
              </a:ext>
            </a:extLst>
          </p:cNvPr>
          <p:cNvCxnSpPr/>
          <p:nvPr/>
        </p:nvCxnSpPr>
        <p:spPr>
          <a:xfrm>
            <a:off x="2453180" y="3945791"/>
            <a:ext cx="570008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F9E5A24C-5F8C-9083-6A33-B37FD4B1BB49}"/>
              </a:ext>
            </a:extLst>
          </p:cNvPr>
          <p:cNvCxnSpPr/>
          <p:nvPr/>
        </p:nvCxnSpPr>
        <p:spPr>
          <a:xfrm>
            <a:off x="7746469" y="3409552"/>
            <a:ext cx="558427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9CBA4FE4-0220-9F94-34D0-D08B777D9900}"/>
              </a:ext>
            </a:extLst>
          </p:cNvPr>
          <p:cNvCxnSpPr/>
          <p:nvPr/>
        </p:nvCxnSpPr>
        <p:spPr>
          <a:xfrm>
            <a:off x="7746469" y="3945791"/>
            <a:ext cx="558427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3690E1CB-83B0-26AF-AD93-0DD791619B2D}"/>
              </a:ext>
            </a:extLst>
          </p:cNvPr>
          <p:cNvCxnSpPr/>
          <p:nvPr/>
        </p:nvCxnSpPr>
        <p:spPr>
          <a:xfrm>
            <a:off x="9015345" y="3427481"/>
            <a:ext cx="609978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496F789A-0CFB-D5DD-5E9E-012524490AFF}"/>
              </a:ext>
            </a:extLst>
          </p:cNvPr>
          <p:cNvCxnSpPr/>
          <p:nvPr/>
        </p:nvCxnSpPr>
        <p:spPr>
          <a:xfrm>
            <a:off x="9015345" y="3976991"/>
            <a:ext cx="601200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2B55BE56-71FE-FC70-7590-643E13369D53}"/>
              </a:ext>
            </a:extLst>
          </p:cNvPr>
          <p:cNvCxnSpPr/>
          <p:nvPr/>
        </p:nvCxnSpPr>
        <p:spPr>
          <a:xfrm>
            <a:off x="10342122" y="3976991"/>
            <a:ext cx="603628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319E53FB-E860-AF05-BAC7-912FCD502917}"/>
              </a:ext>
            </a:extLst>
          </p:cNvPr>
          <p:cNvCxnSpPr/>
          <p:nvPr/>
        </p:nvCxnSpPr>
        <p:spPr>
          <a:xfrm>
            <a:off x="10342122" y="3427481"/>
            <a:ext cx="603628" cy="0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headEnd type="oval" w="med" len="med"/>
            <a:tailEnd type="triangle" w="med" len="med"/>
          </a:ln>
          <a:effectLst/>
        </p:spPr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1C883C35-AAF4-857E-3DBB-B1114451EFB4}"/>
              </a:ext>
            </a:extLst>
          </p:cNvPr>
          <p:cNvSpPr txBox="1"/>
          <p:nvPr/>
        </p:nvSpPr>
        <p:spPr>
          <a:xfrm>
            <a:off x="838200" y="4627722"/>
            <a:ext cx="10515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跳表由多条并联的链表组成。查找时当前元素小于</a:t>
            </a:r>
            <a:r>
              <a:rPr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target</a:t>
            </a: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就观察链表的下一个元素，大于</a:t>
            </a:r>
            <a:r>
              <a:rPr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target</a:t>
            </a: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就遍历下一层的链表。</a:t>
            </a:r>
            <a:endParaRPr lang="en-US" altLang="zh-CN"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沿着最底层的链表可以</a:t>
            </a:r>
            <a:r>
              <a:rPr lang="zh-CN" altLang="en-US" sz="20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顺序</a:t>
            </a: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遍历所有数据。</a:t>
            </a:r>
            <a:endParaRPr lang="en-US" altLang="zh-CN"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ElasticSearch</a:t>
            </a: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就是使用跳表求交，因为跳表是有序链表，或者说是有序</a:t>
            </a:r>
            <a:r>
              <a:rPr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map</a:t>
            </a: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（可以实现快速查找），</a:t>
            </a:r>
            <a:r>
              <a:rPr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Redis</a:t>
            </a: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</a:t>
            </a:r>
            <a:r>
              <a:rPr lang="en-US" altLang="zh-CN" sz="2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zset</a:t>
            </a: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底层用的就是跳表。</a:t>
            </a:r>
          </a:p>
        </p:txBody>
      </p:sp>
    </p:spTree>
    <p:extLst>
      <p:ext uri="{BB962C8B-B14F-4D97-AF65-F5344CB8AC3E}">
        <p14:creationId xmlns:p14="http://schemas.microsoft.com/office/powerpoint/2010/main" val="2777212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BB8B9F-688C-22D8-3890-7D62DE0C9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两跳表求交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EF099976-09F4-4F62-1A1C-73F612034295}"/>
              </a:ext>
            </a:extLst>
          </p:cNvPr>
          <p:cNvSpPr txBox="1"/>
          <p:nvPr/>
        </p:nvSpPr>
        <p:spPr>
          <a:xfrm>
            <a:off x="1077100" y="4610842"/>
            <a:ext cx="10291116" cy="1221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1pPr>
            <a:lvl2pPr marL="7429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4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2pPr>
            <a:lvl3pPr marL="12001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2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3pPr>
            <a:lvl4pPr marL="15430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0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4pPr>
            <a:lvl5pPr marL="20002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ysClr val="window" lastClr="FFFFFF"/>
              </a:buClr>
              <a:buSzPct val="100000"/>
              <a:buFont typeface="Arial" panose="020B0604020202020204"/>
              <a:buNone/>
              <a:defRPr/>
            </a:pPr>
            <a:r>
              <a:rPr kumimoji="1" lang="en-US" altLang="zh-CN" sz="24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kumimoji="1" lang="zh-CN" altLang="en-US" sz="2400" b="0" i="0" u="none" strike="noStrike" kern="1200" cap="none" spc="13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个跳表求交：把步子迈大，无需要一步一步比较</a:t>
            </a:r>
            <a:endParaRPr kumimoji="1" lang="en-US" altLang="zh-CN" sz="2400" b="0" i="0" u="none" strike="noStrike" kern="1200" cap="none" spc="13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2CAAEF0-E025-0205-2EEC-419C567B5A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777034"/>
              </p:ext>
            </p:extLst>
          </p:nvPr>
        </p:nvGraphicFramePr>
        <p:xfrm>
          <a:off x="3793526" y="2984155"/>
          <a:ext cx="5288688" cy="484477"/>
        </p:xfrm>
        <a:graphic>
          <a:graphicData uri="http://schemas.openxmlformats.org/drawingml/2006/table">
            <a:tbl>
              <a:tblPr firstRow="1" bandRow="1"/>
              <a:tblGrid>
                <a:gridCol w="5876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8447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21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28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70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77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1BBF7D0-0E6C-2913-15CD-695DACD775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802070"/>
              </p:ext>
            </p:extLst>
          </p:nvPr>
        </p:nvGraphicFramePr>
        <p:xfrm>
          <a:off x="3793526" y="3862812"/>
          <a:ext cx="1762896" cy="484477"/>
        </p:xfrm>
        <a:graphic>
          <a:graphicData uri="http://schemas.openxmlformats.org/drawingml/2006/table">
            <a:tbl>
              <a:tblPr firstRow="1" bandRow="1"/>
              <a:tblGrid>
                <a:gridCol w="5876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76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447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70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80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2F18E852-81D9-1116-A24A-DA4588908479}"/>
              </a:ext>
            </a:extLst>
          </p:cNvPr>
          <p:cNvSpPr/>
          <p:nvPr/>
        </p:nvSpPr>
        <p:spPr>
          <a:xfrm>
            <a:off x="3818240" y="1955225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98BFDF-087D-5A8D-4344-8F2058C4FC26}"/>
              </a:ext>
            </a:extLst>
          </p:cNvPr>
          <p:cNvSpPr/>
          <p:nvPr/>
        </p:nvSpPr>
        <p:spPr>
          <a:xfrm>
            <a:off x="8503510" y="1962203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90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8273988-3771-25A2-B8C3-4B8EAD123900}"/>
              </a:ext>
            </a:extLst>
          </p:cNvPr>
          <p:cNvSpPr/>
          <p:nvPr/>
        </p:nvSpPr>
        <p:spPr>
          <a:xfrm>
            <a:off x="7298726" y="1956797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70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0" name="直线箭头连接符 33">
            <a:extLst>
              <a:ext uri="{FF2B5EF4-FFF2-40B4-BE49-F238E27FC236}">
                <a16:creationId xmlns:a16="http://schemas.microsoft.com/office/drawing/2014/main" id="{3B4A22E5-969D-6739-2BAB-0FD0FC4CDCA9}"/>
              </a:ext>
            </a:extLst>
          </p:cNvPr>
          <p:cNvCxnSpPr>
            <a:stCxn id="7" idx="3"/>
            <a:endCxn id="15" idx="1"/>
          </p:cNvCxnSpPr>
          <p:nvPr/>
        </p:nvCxnSpPr>
        <p:spPr>
          <a:xfrm>
            <a:off x="4324868" y="2203521"/>
            <a:ext cx="1258329" cy="6977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1" name="直线箭头连接符 37">
            <a:extLst>
              <a:ext uri="{FF2B5EF4-FFF2-40B4-BE49-F238E27FC236}">
                <a16:creationId xmlns:a16="http://schemas.microsoft.com/office/drawing/2014/main" id="{79CE3807-57A1-454D-4E61-5B14AAEA0151}"/>
              </a:ext>
            </a:extLst>
          </p:cNvPr>
          <p:cNvCxnSpPr/>
          <p:nvPr/>
        </p:nvCxnSpPr>
        <p:spPr>
          <a:xfrm>
            <a:off x="4071554" y="2464173"/>
            <a:ext cx="0" cy="512003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2" name="直线箭头连接符 40">
            <a:extLst>
              <a:ext uri="{FF2B5EF4-FFF2-40B4-BE49-F238E27FC236}">
                <a16:creationId xmlns:a16="http://schemas.microsoft.com/office/drawing/2014/main" id="{063F8589-0EF5-DB1F-D504-8DF710FBA7CB}"/>
              </a:ext>
            </a:extLst>
          </p:cNvPr>
          <p:cNvCxnSpPr/>
          <p:nvPr/>
        </p:nvCxnSpPr>
        <p:spPr>
          <a:xfrm>
            <a:off x="8756824" y="2472152"/>
            <a:ext cx="0" cy="512003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3" name="直线箭头连接符 41">
            <a:extLst>
              <a:ext uri="{FF2B5EF4-FFF2-40B4-BE49-F238E27FC236}">
                <a16:creationId xmlns:a16="http://schemas.microsoft.com/office/drawing/2014/main" id="{683CAE7C-4C75-144E-B7E2-83709976B7B0}"/>
              </a:ext>
            </a:extLst>
          </p:cNvPr>
          <p:cNvCxnSpPr/>
          <p:nvPr/>
        </p:nvCxnSpPr>
        <p:spPr>
          <a:xfrm>
            <a:off x="7552040" y="2458794"/>
            <a:ext cx="0" cy="512003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4" name="直线箭头连接符 42">
            <a:extLst>
              <a:ext uri="{FF2B5EF4-FFF2-40B4-BE49-F238E27FC236}">
                <a16:creationId xmlns:a16="http://schemas.microsoft.com/office/drawing/2014/main" id="{FDD31A43-3CE2-6DBE-5CD5-E712C05CFA11}"/>
              </a:ext>
            </a:extLst>
          </p:cNvPr>
          <p:cNvCxnSpPr>
            <a:stCxn id="9" idx="3"/>
            <a:endCxn id="8" idx="1"/>
          </p:cNvCxnSpPr>
          <p:nvPr/>
        </p:nvCxnSpPr>
        <p:spPr>
          <a:xfrm>
            <a:off x="7805354" y="2205093"/>
            <a:ext cx="698156" cy="5406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227BBC0D-DB16-4919-136C-30BE1A65D69A}"/>
              </a:ext>
            </a:extLst>
          </p:cNvPr>
          <p:cNvSpPr/>
          <p:nvPr/>
        </p:nvSpPr>
        <p:spPr>
          <a:xfrm>
            <a:off x="5583197" y="1962202"/>
            <a:ext cx="506628" cy="496591"/>
          </a:xfrm>
          <a:prstGeom prst="rect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21</a:t>
            </a:r>
            <a:endParaRPr kumimoji="1" lang="zh-CN" alt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6" name="直线箭头连接符 47">
            <a:extLst>
              <a:ext uri="{FF2B5EF4-FFF2-40B4-BE49-F238E27FC236}">
                <a16:creationId xmlns:a16="http://schemas.microsoft.com/office/drawing/2014/main" id="{43BB6FE6-7D31-48EE-DD8E-29FC074D50D3}"/>
              </a:ext>
            </a:extLst>
          </p:cNvPr>
          <p:cNvCxnSpPr>
            <a:stCxn id="15" idx="3"/>
            <a:endCxn id="9" idx="1"/>
          </p:cNvCxnSpPr>
          <p:nvPr/>
        </p:nvCxnSpPr>
        <p:spPr>
          <a:xfrm flipV="1">
            <a:off x="6089825" y="2205093"/>
            <a:ext cx="1208901" cy="5405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7" name="直线箭头连接符 50">
            <a:extLst>
              <a:ext uri="{FF2B5EF4-FFF2-40B4-BE49-F238E27FC236}">
                <a16:creationId xmlns:a16="http://schemas.microsoft.com/office/drawing/2014/main" id="{5B1BF26E-6C52-A43B-A146-9C05DDEF4EF4}"/>
              </a:ext>
            </a:extLst>
          </p:cNvPr>
          <p:cNvCxnSpPr/>
          <p:nvPr/>
        </p:nvCxnSpPr>
        <p:spPr>
          <a:xfrm>
            <a:off x="5836511" y="2472152"/>
            <a:ext cx="0" cy="512003"/>
          </a:xfrm>
          <a:prstGeom prst="straightConnector1">
            <a:avLst/>
          </a:prstGeom>
          <a:noFill/>
          <a:ln w="2540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FD615900-3CAB-4C4B-AC6A-28B5125B9E76}"/>
              </a:ext>
            </a:extLst>
          </p:cNvPr>
          <p:cNvSpPr txBox="1"/>
          <p:nvPr/>
        </p:nvSpPr>
        <p:spPr>
          <a:xfrm>
            <a:off x="2413353" y="2973512"/>
            <a:ext cx="772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list1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D648212-4BC1-22C9-CFEE-E869CC211D5C}"/>
              </a:ext>
            </a:extLst>
          </p:cNvPr>
          <p:cNvSpPr txBox="1"/>
          <p:nvPr/>
        </p:nvSpPr>
        <p:spPr>
          <a:xfrm>
            <a:off x="2413352" y="3845976"/>
            <a:ext cx="772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list2</a:t>
            </a:r>
            <a:endParaRPr kumimoji="1"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177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678D7-2457-71AB-CCAB-828F291493C9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19050">
            <a:noFill/>
          </a:ln>
        </p:spPr>
        <p:txBody>
          <a:bodyPr/>
          <a:lstStyle/>
          <a:p>
            <a:r>
              <a:rPr lang="zh-CN" altLang="en-US" dirty="0"/>
              <a:t>倒排索引的最终结构</a:t>
            </a:r>
          </a:p>
        </p:txBody>
      </p:sp>
      <p:sp>
        <p:nvSpPr>
          <p:cNvPr id="4" name="圆角矩形">
            <a:extLst>
              <a:ext uri="{FF2B5EF4-FFF2-40B4-BE49-F238E27FC236}">
                <a16:creationId xmlns:a16="http://schemas.microsoft.com/office/drawing/2014/main" id="{B489DC07-6FAC-CF21-59DA-0BCD5D5A4CF4}"/>
              </a:ext>
            </a:extLst>
          </p:cNvPr>
          <p:cNvSpPr/>
          <p:nvPr/>
        </p:nvSpPr>
        <p:spPr>
          <a:xfrm>
            <a:off x="3301010" y="2515413"/>
            <a:ext cx="1660057" cy="468000"/>
          </a:xfrm>
          <a:prstGeom prst="roundRect">
            <a:avLst>
              <a:gd name="adj" fmla="val 16666"/>
            </a:avLst>
          </a:prstGeom>
          <a:noFill/>
          <a:ln w="1905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keyword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6" name="直线连接线">
            <a:extLst>
              <a:ext uri="{FF2B5EF4-FFF2-40B4-BE49-F238E27FC236}">
                <a16:creationId xmlns:a16="http://schemas.microsoft.com/office/drawing/2014/main" id="{301A01D0-A766-B751-BE9C-D972FD17A81B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4961067" y="2746617"/>
            <a:ext cx="650527" cy="2796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39F04A34-926D-6E84-F86C-6A2AC81E5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906938"/>
              </p:ext>
            </p:extLst>
          </p:nvPr>
        </p:nvGraphicFramePr>
        <p:xfrm>
          <a:off x="5611594" y="2375777"/>
          <a:ext cx="233352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0362">
                  <a:extLst>
                    <a:ext uri="{9D8B030D-6E8A-4147-A177-3AD203B41FA5}">
                      <a16:colId xmlns:a16="http://schemas.microsoft.com/office/drawing/2014/main" val="2215062799"/>
                    </a:ext>
                  </a:extLst>
                </a:gridCol>
                <a:gridCol w="1573161">
                  <a:extLst>
                    <a:ext uri="{9D8B030D-6E8A-4147-A177-3AD203B41FA5}">
                      <a16:colId xmlns:a16="http://schemas.microsoft.com/office/drawing/2014/main" val="2591434356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IntId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Id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661967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BitsFeature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036431"/>
                  </a:ext>
                </a:extLst>
              </a:tr>
            </a:tbl>
          </a:graphicData>
        </a:graphic>
      </p:graphicFrame>
      <p:cxnSp>
        <p:nvCxnSpPr>
          <p:cNvPr id="35" name="直线连接线">
            <a:extLst>
              <a:ext uri="{FF2B5EF4-FFF2-40B4-BE49-F238E27FC236}">
                <a16:creationId xmlns:a16="http://schemas.microsoft.com/office/drawing/2014/main" id="{3A694524-8416-F587-D1AC-586A668DB87A}"/>
              </a:ext>
            </a:extLst>
          </p:cNvPr>
          <p:cNvCxnSpPr>
            <a:cxnSpLocks/>
          </p:cNvCxnSpPr>
          <p:nvPr/>
        </p:nvCxnSpPr>
        <p:spPr>
          <a:xfrm flipV="1">
            <a:off x="7945117" y="2734327"/>
            <a:ext cx="650527" cy="2796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6" name="表格 35">
            <a:extLst>
              <a:ext uri="{FF2B5EF4-FFF2-40B4-BE49-F238E27FC236}">
                <a16:creationId xmlns:a16="http://schemas.microsoft.com/office/drawing/2014/main" id="{1A658416-403F-0AAD-C0FC-56BA70E82E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772941"/>
              </p:ext>
            </p:extLst>
          </p:nvPr>
        </p:nvGraphicFramePr>
        <p:xfrm>
          <a:off x="8595644" y="2363487"/>
          <a:ext cx="233352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0362">
                  <a:extLst>
                    <a:ext uri="{9D8B030D-6E8A-4147-A177-3AD203B41FA5}">
                      <a16:colId xmlns:a16="http://schemas.microsoft.com/office/drawing/2014/main" val="2215062799"/>
                    </a:ext>
                  </a:extLst>
                </a:gridCol>
                <a:gridCol w="1573161">
                  <a:extLst>
                    <a:ext uri="{9D8B030D-6E8A-4147-A177-3AD203B41FA5}">
                      <a16:colId xmlns:a16="http://schemas.microsoft.com/office/drawing/2014/main" val="2591434356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IntId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Id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661967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BitsFeature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036431"/>
                  </a:ext>
                </a:extLst>
              </a:tr>
            </a:tbl>
          </a:graphicData>
        </a:graphic>
      </p:graphicFrame>
      <p:sp>
        <p:nvSpPr>
          <p:cNvPr id="37" name="圆角矩形">
            <a:extLst>
              <a:ext uri="{FF2B5EF4-FFF2-40B4-BE49-F238E27FC236}">
                <a16:creationId xmlns:a16="http://schemas.microsoft.com/office/drawing/2014/main" id="{093AE4B3-BF4B-995D-16B2-011E335EC0D4}"/>
              </a:ext>
            </a:extLst>
          </p:cNvPr>
          <p:cNvSpPr/>
          <p:nvPr/>
        </p:nvSpPr>
        <p:spPr>
          <a:xfrm>
            <a:off x="3301010" y="4127833"/>
            <a:ext cx="1660057" cy="468000"/>
          </a:xfrm>
          <a:prstGeom prst="roundRect">
            <a:avLst>
              <a:gd name="adj" fmla="val 16666"/>
            </a:avLst>
          </a:prstGeom>
          <a:noFill/>
          <a:ln w="1905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keyword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8" name="直线连接线">
            <a:extLst>
              <a:ext uri="{FF2B5EF4-FFF2-40B4-BE49-F238E27FC236}">
                <a16:creationId xmlns:a16="http://schemas.microsoft.com/office/drawing/2014/main" id="{8B75C036-EC3E-BD90-132C-17D9278489DE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4961067" y="4359037"/>
            <a:ext cx="650527" cy="2796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9" name="表格 38">
            <a:extLst>
              <a:ext uri="{FF2B5EF4-FFF2-40B4-BE49-F238E27FC236}">
                <a16:creationId xmlns:a16="http://schemas.microsoft.com/office/drawing/2014/main" id="{B0C8FD27-C6B2-164D-9CDC-CF28059CB9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5395136"/>
              </p:ext>
            </p:extLst>
          </p:nvPr>
        </p:nvGraphicFramePr>
        <p:xfrm>
          <a:off x="5611595" y="4127833"/>
          <a:ext cx="1339812" cy="465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9812">
                  <a:extLst>
                    <a:ext uri="{9D8B030D-6E8A-4147-A177-3AD203B41FA5}">
                      <a16:colId xmlns:a16="http://schemas.microsoft.com/office/drawing/2014/main" val="2591434356"/>
                    </a:ext>
                  </a:extLst>
                </a:gridCol>
              </a:tblGrid>
              <a:tr h="46520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6619673"/>
                  </a:ext>
                </a:extLst>
              </a:tr>
            </a:tbl>
          </a:graphicData>
        </a:graphic>
      </p:graphicFrame>
      <p:cxnSp>
        <p:nvCxnSpPr>
          <p:cNvPr id="40" name="直线连接线">
            <a:extLst>
              <a:ext uri="{FF2B5EF4-FFF2-40B4-BE49-F238E27FC236}">
                <a16:creationId xmlns:a16="http://schemas.microsoft.com/office/drawing/2014/main" id="{4DAAC7DE-048F-619C-01DC-2CBC9BC84586}"/>
              </a:ext>
            </a:extLst>
          </p:cNvPr>
          <p:cNvCxnSpPr>
            <a:cxnSpLocks/>
          </p:cNvCxnSpPr>
          <p:nvPr/>
        </p:nvCxnSpPr>
        <p:spPr>
          <a:xfrm flipV="1">
            <a:off x="6963246" y="4359037"/>
            <a:ext cx="650527" cy="2796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表格 41">
            <a:extLst>
              <a:ext uri="{FF2B5EF4-FFF2-40B4-BE49-F238E27FC236}">
                <a16:creationId xmlns:a16="http://schemas.microsoft.com/office/drawing/2014/main" id="{630FA984-2074-B45F-2594-3C87AE7F92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866495"/>
              </p:ext>
            </p:extLst>
          </p:nvPr>
        </p:nvGraphicFramePr>
        <p:xfrm>
          <a:off x="7600474" y="4127833"/>
          <a:ext cx="1339812" cy="465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9812">
                  <a:extLst>
                    <a:ext uri="{9D8B030D-6E8A-4147-A177-3AD203B41FA5}">
                      <a16:colId xmlns:a16="http://schemas.microsoft.com/office/drawing/2014/main" val="2591434356"/>
                    </a:ext>
                  </a:extLst>
                </a:gridCol>
              </a:tblGrid>
              <a:tr h="46520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6619673"/>
                  </a:ext>
                </a:extLst>
              </a:tr>
            </a:tbl>
          </a:graphicData>
        </a:graphic>
      </p:graphicFrame>
      <p:graphicFrame>
        <p:nvGraphicFramePr>
          <p:cNvPr id="43" name="表格 42">
            <a:extLst>
              <a:ext uri="{FF2B5EF4-FFF2-40B4-BE49-F238E27FC236}">
                <a16:creationId xmlns:a16="http://schemas.microsoft.com/office/drawing/2014/main" id="{9D9E42B9-DC96-C7CC-4E51-D44AAC395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4727774"/>
              </p:ext>
            </p:extLst>
          </p:nvPr>
        </p:nvGraphicFramePr>
        <p:xfrm>
          <a:off x="9577514" y="4126435"/>
          <a:ext cx="1339812" cy="465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9812">
                  <a:extLst>
                    <a:ext uri="{9D8B030D-6E8A-4147-A177-3AD203B41FA5}">
                      <a16:colId xmlns:a16="http://schemas.microsoft.com/office/drawing/2014/main" val="2591434356"/>
                    </a:ext>
                  </a:extLst>
                </a:gridCol>
              </a:tblGrid>
              <a:tr h="46520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6619673"/>
                  </a:ext>
                </a:extLst>
              </a:tr>
            </a:tbl>
          </a:graphicData>
        </a:graphic>
      </p:graphicFrame>
      <p:cxnSp>
        <p:nvCxnSpPr>
          <p:cNvPr id="44" name="直线连接线">
            <a:extLst>
              <a:ext uri="{FF2B5EF4-FFF2-40B4-BE49-F238E27FC236}">
                <a16:creationId xmlns:a16="http://schemas.microsoft.com/office/drawing/2014/main" id="{FE791AC4-71D4-5278-F605-BB31F63A3768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 flipV="1">
            <a:off x="8940286" y="4359037"/>
            <a:ext cx="637228" cy="1398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圆角矩形">
            <a:extLst>
              <a:ext uri="{FF2B5EF4-FFF2-40B4-BE49-F238E27FC236}">
                <a16:creationId xmlns:a16="http://schemas.microsoft.com/office/drawing/2014/main" id="{9B785580-1239-B6B9-D02B-75973C18E891}"/>
              </a:ext>
            </a:extLst>
          </p:cNvPr>
          <p:cNvSpPr/>
          <p:nvPr/>
        </p:nvSpPr>
        <p:spPr>
          <a:xfrm>
            <a:off x="3301010" y="5144907"/>
            <a:ext cx="1660057" cy="468000"/>
          </a:xfrm>
          <a:prstGeom prst="roundRect">
            <a:avLst>
              <a:gd name="adj" fmla="val 16666"/>
            </a:avLst>
          </a:prstGeom>
          <a:noFill/>
          <a:ln w="1905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keyword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49" name="直线连接线">
            <a:extLst>
              <a:ext uri="{FF2B5EF4-FFF2-40B4-BE49-F238E27FC236}">
                <a16:creationId xmlns:a16="http://schemas.microsoft.com/office/drawing/2014/main" id="{8E2A2289-B2FC-2EDB-AD34-9754B84522BC}"/>
              </a:ext>
            </a:extLst>
          </p:cNvPr>
          <p:cNvCxnSpPr>
            <a:cxnSpLocks/>
            <a:stCxn id="48" idx="3"/>
          </p:cNvCxnSpPr>
          <p:nvPr/>
        </p:nvCxnSpPr>
        <p:spPr>
          <a:xfrm flipV="1">
            <a:off x="4961067" y="5376111"/>
            <a:ext cx="650527" cy="2796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50" name="表格 49">
            <a:extLst>
              <a:ext uri="{FF2B5EF4-FFF2-40B4-BE49-F238E27FC236}">
                <a16:creationId xmlns:a16="http://schemas.microsoft.com/office/drawing/2014/main" id="{04033F9D-F470-D7CD-6037-450627631E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309248"/>
              </p:ext>
            </p:extLst>
          </p:nvPr>
        </p:nvGraphicFramePr>
        <p:xfrm>
          <a:off x="5611595" y="5144907"/>
          <a:ext cx="1339812" cy="465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9812">
                  <a:extLst>
                    <a:ext uri="{9D8B030D-6E8A-4147-A177-3AD203B41FA5}">
                      <a16:colId xmlns:a16="http://schemas.microsoft.com/office/drawing/2014/main" val="2591434356"/>
                    </a:ext>
                  </a:extLst>
                </a:gridCol>
              </a:tblGrid>
              <a:tr h="46520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6619673"/>
                  </a:ext>
                </a:extLst>
              </a:tr>
            </a:tbl>
          </a:graphicData>
        </a:graphic>
      </p:graphicFrame>
      <p:cxnSp>
        <p:nvCxnSpPr>
          <p:cNvPr id="51" name="直线连接线">
            <a:extLst>
              <a:ext uri="{FF2B5EF4-FFF2-40B4-BE49-F238E27FC236}">
                <a16:creationId xmlns:a16="http://schemas.microsoft.com/office/drawing/2014/main" id="{18956A0C-A324-3AD7-3F44-9B2AF75CBF4D}"/>
              </a:ext>
            </a:extLst>
          </p:cNvPr>
          <p:cNvCxnSpPr>
            <a:cxnSpLocks/>
          </p:cNvCxnSpPr>
          <p:nvPr/>
        </p:nvCxnSpPr>
        <p:spPr>
          <a:xfrm flipV="1">
            <a:off x="6963246" y="5376111"/>
            <a:ext cx="650527" cy="2796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52" name="表格 51">
            <a:extLst>
              <a:ext uri="{FF2B5EF4-FFF2-40B4-BE49-F238E27FC236}">
                <a16:creationId xmlns:a16="http://schemas.microsoft.com/office/drawing/2014/main" id="{31733BE9-5B4A-9922-5380-042DCE0999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349846"/>
              </p:ext>
            </p:extLst>
          </p:nvPr>
        </p:nvGraphicFramePr>
        <p:xfrm>
          <a:off x="7600474" y="5144907"/>
          <a:ext cx="1339812" cy="465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9812">
                  <a:extLst>
                    <a:ext uri="{9D8B030D-6E8A-4147-A177-3AD203B41FA5}">
                      <a16:colId xmlns:a16="http://schemas.microsoft.com/office/drawing/2014/main" val="2591434356"/>
                    </a:ext>
                  </a:extLst>
                </a:gridCol>
              </a:tblGrid>
              <a:tr h="46520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6619673"/>
                  </a:ext>
                </a:extLst>
              </a:tr>
            </a:tbl>
          </a:graphicData>
        </a:graphic>
      </p:graphicFrame>
      <p:graphicFrame>
        <p:nvGraphicFramePr>
          <p:cNvPr id="53" name="表格 52">
            <a:extLst>
              <a:ext uri="{FF2B5EF4-FFF2-40B4-BE49-F238E27FC236}">
                <a16:creationId xmlns:a16="http://schemas.microsoft.com/office/drawing/2014/main" id="{46F8024E-4C62-BACE-7AA2-BF812472C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12724"/>
              </p:ext>
            </p:extLst>
          </p:nvPr>
        </p:nvGraphicFramePr>
        <p:xfrm>
          <a:off x="9577514" y="5143509"/>
          <a:ext cx="1339812" cy="465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9812">
                  <a:extLst>
                    <a:ext uri="{9D8B030D-6E8A-4147-A177-3AD203B41FA5}">
                      <a16:colId xmlns:a16="http://schemas.microsoft.com/office/drawing/2014/main" val="2591434356"/>
                    </a:ext>
                  </a:extLst>
                </a:gridCol>
              </a:tblGrid>
              <a:tr h="46520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6619673"/>
                  </a:ext>
                </a:extLst>
              </a:tr>
            </a:tbl>
          </a:graphicData>
        </a:graphic>
      </p:graphicFrame>
      <p:cxnSp>
        <p:nvCxnSpPr>
          <p:cNvPr id="54" name="直线连接线">
            <a:extLst>
              <a:ext uri="{FF2B5EF4-FFF2-40B4-BE49-F238E27FC236}">
                <a16:creationId xmlns:a16="http://schemas.microsoft.com/office/drawing/2014/main" id="{98E85CF3-AB60-348A-87B9-4194CBD9B504}"/>
              </a:ext>
            </a:extLst>
          </p:cNvPr>
          <p:cNvCxnSpPr>
            <a:cxnSpLocks/>
            <a:stCxn id="52" idx="3"/>
            <a:endCxn id="53" idx="1"/>
          </p:cNvCxnSpPr>
          <p:nvPr/>
        </p:nvCxnSpPr>
        <p:spPr>
          <a:xfrm flipV="1">
            <a:off x="8940286" y="5376111"/>
            <a:ext cx="637228" cy="1398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左大括号 54">
            <a:extLst>
              <a:ext uri="{FF2B5EF4-FFF2-40B4-BE49-F238E27FC236}">
                <a16:creationId xmlns:a16="http://schemas.microsoft.com/office/drawing/2014/main" id="{C0BCD46C-8F6E-771B-9898-093B72492447}"/>
              </a:ext>
            </a:extLst>
          </p:cNvPr>
          <p:cNvSpPr/>
          <p:nvPr/>
        </p:nvSpPr>
        <p:spPr>
          <a:xfrm>
            <a:off x="2663782" y="2515413"/>
            <a:ext cx="394050" cy="3093301"/>
          </a:xfrm>
          <a:prstGeom prst="leftBrace">
            <a:avLst>
              <a:gd name="adj1" fmla="val 51470"/>
              <a:gd name="adj2" fmla="val 50000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0692C11-AF4D-A2AF-BF51-C82820909DA4}"/>
              </a:ext>
            </a:extLst>
          </p:cNvPr>
          <p:cNvSpPr txBox="1"/>
          <p:nvPr/>
        </p:nvSpPr>
        <p:spPr>
          <a:xfrm>
            <a:off x="937611" y="3646564"/>
            <a:ext cx="1792286" cy="830997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Concurrent</a:t>
            </a:r>
          </a:p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HashMap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7" name="左大括号 56">
            <a:extLst>
              <a:ext uri="{FF2B5EF4-FFF2-40B4-BE49-F238E27FC236}">
                <a16:creationId xmlns:a16="http://schemas.microsoft.com/office/drawing/2014/main" id="{C578B97E-37B1-D346-5F60-C948EA1EFD94}"/>
              </a:ext>
            </a:extLst>
          </p:cNvPr>
          <p:cNvSpPr/>
          <p:nvPr/>
        </p:nvSpPr>
        <p:spPr>
          <a:xfrm rot="5400000">
            <a:off x="8067435" y="-603628"/>
            <a:ext cx="394050" cy="5305734"/>
          </a:xfrm>
          <a:prstGeom prst="leftBrace">
            <a:avLst>
              <a:gd name="adj1" fmla="val 51470"/>
              <a:gd name="adj2" fmla="val 50000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D218D7FE-7D61-EC72-6D77-D99D72A936A2}"/>
              </a:ext>
            </a:extLst>
          </p:cNvPr>
          <p:cNvSpPr txBox="1"/>
          <p:nvPr/>
        </p:nvSpPr>
        <p:spPr>
          <a:xfrm>
            <a:off x="7309102" y="1358947"/>
            <a:ext cx="1910716" cy="46166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SkipListMap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95B8E239-8850-5D58-17B8-9C711EE47195}"/>
              </a:ext>
            </a:extLst>
          </p:cNvPr>
          <p:cNvSpPr txBox="1"/>
          <p:nvPr/>
        </p:nvSpPr>
        <p:spPr>
          <a:xfrm>
            <a:off x="5660754" y="3415730"/>
            <a:ext cx="707245" cy="46166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E1830E72-09D3-9C69-713D-857FBBB1F017}"/>
              </a:ext>
            </a:extLst>
          </p:cNvPr>
          <p:cNvSpPr txBox="1"/>
          <p:nvPr/>
        </p:nvSpPr>
        <p:spPr>
          <a:xfrm>
            <a:off x="6581709" y="3415730"/>
            <a:ext cx="964688" cy="46166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Value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61" name="直线连接线">
            <a:extLst>
              <a:ext uri="{FF2B5EF4-FFF2-40B4-BE49-F238E27FC236}">
                <a16:creationId xmlns:a16="http://schemas.microsoft.com/office/drawing/2014/main" id="{954B956C-81F4-A9B4-16C8-9D76E0C010EB}"/>
              </a:ext>
            </a:extLst>
          </p:cNvPr>
          <p:cNvCxnSpPr>
            <a:cxnSpLocks/>
            <a:stCxn id="59" idx="0"/>
          </p:cNvCxnSpPr>
          <p:nvPr/>
        </p:nvCxnSpPr>
        <p:spPr>
          <a:xfrm flipV="1">
            <a:off x="6014377" y="3105167"/>
            <a:ext cx="0" cy="310563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直线连接线">
            <a:extLst>
              <a:ext uri="{FF2B5EF4-FFF2-40B4-BE49-F238E27FC236}">
                <a16:creationId xmlns:a16="http://schemas.microsoft.com/office/drawing/2014/main" id="{E250BB8B-B5E7-E824-D0CC-369FA44F2AAE}"/>
              </a:ext>
            </a:extLst>
          </p:cNvPr>
          <p:cNvCxnSpPr>
            <a:cxnSpLocks/>
          </p:cNvCxnSpPr>
          <p:nvPr/>
        </p:nvCxnSpPr>
        <p:spPr>
          <a:xfrm flipV="1">
            <a:off x="7112456" y="3113555"/>
            <a:ext cx="0" cy="315445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81DF0912-5BC5-20E4-3673-7D9646F0AC51}"/>
              </a:ext>
            </a:extLst>
          </p:cNvPr>
          <p:cNvSpPr txBox="1"/>
          <p:nvPr/>
        </p:nvSpPr>
        <p:spPr>
          <a:xfrm>
            <a:off x="3768044" y="5931148"/>
            <a:ext cx="707245" cy="46166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69" name="直线连接线">
            <a:extLst>
              <a:ext uri="{FF2B5EF4-FFF2-40B4-BE49-F238E27FC236}">
                <a16:creationId xmlns:a16="http://schemas.microsoft.com/office/drawing/2014/main" id="{DF0E1485-831F-BA54-BCF0-6BFC164AA03F}"/>
              </a:ext>
            </a:extLst>
          </p:cNvPr>
          <p:cNvCxnSpPr>
            <a:cxnSpLocks/>
            <a:stCxn id="68" idx="0"/>
          </p:cNvCxnSpPr>
          <p:nvPr/>
        </p:nvCxnSpPr>
        <p:spPr>
          <a:xfrm flipV="1">
            <a:off x="4121667" y="5620585"/>
            <a:ext cx="0" cy="310563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5140BD95-0395-9C47-F0EE-1A2E0D92762C}"/>
              </a:ext>
            </a:extLst>
          </p:cNvPr>
          <p:cNvSpPr txBox="1"/>
          <p:nvPr/>
        </p:nvSpPr>
        <p:spPr>
          <a:xfrm>
            <a:off x="7778025" y="5997421"/>
            <a:ext cx="964688" cy="46166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Value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2" name="左大括号 71">
            <a:extLst>
              <a:ext uri="{FF2B5EF4-FFF2-40B4-BE49-F238E27FC236}">
                <a16:creationId xmlns:a16="http://schemas.microsoft.com/office/drawing/2014/main" id="{67414CEF-D4A2-95B6-94C5-A2AFA377823B}"/>
              </a:ext>
            </a:extLst>
          </p:cNvPr>
          <p:cNvSpPr/>
          <p:nvPr/>
        </p:nvSpPr>
        <p:spPr>
          <a:xfrm rot="16200000">
            <a:off x="8104045" y="3200660"/>
            <a:ext cx="312649" cy="5305734"/>
          </a:xfrm>
          <a:prstGeom prst="leftBrace">
            <a:avLst>
              <a:gd name="adj1" fmla="val 51470"/>
              <a:gd name="adj2" fmla="val 50000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9072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2203E8-EE3E-26BA-787B-BE65F04B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搜索表达式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635622-3918-A9EC-FEBF-A8F32F75B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121310" cy="56361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(A|B|C)&amp;E|F</a:t>
            </a:r>
            <a:endParaRPr lang="zh-CN" altLang="en-US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81DF3B4D-D920-EF49-C996-6D3E58A58662}"/>
              </a:ext>
            </a:extLst>
          </p:cNvPr>
          <p:cNvSpPr/>
          <p:nvPr/>
        </p:nvSpPr>
        <p:spPr>
          <a:xfrm>
            <a:off x="5243662" y="5363711"/>
            <a:ext cx="549353" cy="561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0219BB2-6E01-0E1E-23D5-BA106282CFD4}"/>
              </a:ext>
            </a:extLst>
          </p:cNvPr>
          <p:cNvSpPr/>
          <p:nvPr/>
        </p:nvSpPr>
        <p:spPr>
          <a:xfrm>
            <a:off x="4071993" y="5363711"/>
            <a:ext cx="549353" cy="561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EE0FC10-EA4F-89CA-0C3A-3FD61F01B858}"/>
              </a:ext>
            </a:extLst>
          </p:cNvPr>
          <p:cNvSpPr/>
          <p:nvPr/>
        </p:nvSpPr>
        <p:spPr>
          <a:xfrm>
            <a:off x="2900325" y="5363711"/>
            <a:ext cx="549353" cy="561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BAF0D21-B7C3-67E9-A1F7-E8783A932F7C}"/>
              </a:ext>
            </a:extLst>
          </p:cNvPr>
          <p:cNvSpPr/>
          <p:nvPr/>
        </p:nvSpPr>
        <p:spPr>
          <a:xfrm>
            <a:off x="4071993" y="4165737"/>
            <a:ext cx="549353" cy="561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|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B283D589-DA2C-2D40-91B5-F2B730BE25A5}"/>
              </a:ext>
            </a:extLst>
          </p:cNvPr>
          <p:cNvSpPr/>
          <p:nvPr/>
        </p:nvSpPr>
        <p:spPr>
          <a:xfrm>
            <a:off x="5243662" y="4165737"/>
            <a:ext cx="549353" cy="561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6596408E-7D98-CA9C-8F65-B7C5DE11B039}"/>
              </a:ext>
            </a:extLst>
          </p:cNvPr>
          <p:cNvSpPr/>
          <p:nvPr/>
        </p:nvSpPr>
        <p:spPr>
          <a:xfrm>
            <a:off x="4715767" y="2980517"/>
            <a:ext cx="549353" cy="561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&amp;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106F06E2-BCC2-A152-A613-D3406A140035}"/>
              </a:ext>
            </a:extLst>
          </p:cNvPr>
          <p:cNvSpPr/>
          <p:nvPr/>
        </p:nvSpPr>
        <p:spPr>
          <a:xfrm>
            <a:off x="6071984" y="2980517"/>
            <a:ext cx="549353" cy="561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2729AEE-433D-5748-2549-3B58448E5B75}"/>
              </a:ext>
            </a:extLst>
          </p:cNvPr>
          <p:cNvSpPr/>
          <p:nvPr/>
        </p:nvSpPr>
        <p:spPr>
          <a:xfrm>
            <a:off x="5398168" y="1825625"/>
            <a:ext cx="549353" cy="561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|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44D4FC80-8774-23BC-45FC-7020DFBC30FE}"/>
              </a:ext>
            </a:extLst>
          </p:cNvPr>
          <p:cNvCxnSpPr>
            <a:stCxn id="6" idx="0"/>
            <a:endCxn id="7" idx="4"/>
          </p:cNvCxnSpPr>
          <p:nvPr/>
        </p:nvCxnSpPr>
        <p:spPr>
          <a:xfrm flipV="1">
            <a:off x="3175001" y="4727424"/>
            <a:ext cx="1171669" cy="6362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8F8B817E-8DB6-7411-E2E4-E60615FC162D}"/>
              </a:ext>
            </a:extLst>
          </p:cNvPr>
          <p:cNvCxnSpPr>
            <a:cxnSpLocks/>
            <a:stCxn id="5" idx="0"/>
            <a:endCxn id="7" idx="4"/>
          </p:cNvCxnSpPr>
          <p:nvPr/>
        </p:nvCxnSpPr>
        <p:spPr>
          <a:xfrm flipV="1">
            <a:off x="4346670" y="4727424"/>
            <a:ext cx="0" cy="6362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155E0A1F-8582-74D0-B74F-8E5F9BFEADFB}"/>
              </a:ext>
            </a:extLst>
          </p:cNvPr>
          <p:cNvCxnSpPr>
            <a:cxnSpLocks/>
            <a:stCxn id="4" idx="0"/>
            <a:endCxn id="7" idx="4"/>
          </p:cNvCxnSpPr>
          <p:nvPr/>
        </p:nvCxnSpPr>
        <p:spPr>
          <a:xfrm flipH="1" flipV="1">
            <a:off x="4346670" y="4727424"/>
            <a:ext cx="1171669" cy="6362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4B6BCDD0-6AAB-54C1-CE30-C9BB914633DB}"/>
              </a:ext>
            </a:extLst>
          </p:cNvPr>
          <p:cNvCxnSpPr>
            <a:cxnSpLocks/>
            <a:stCxn id="7" idx="0"/>
            <a:endCxn id="10" idx="4"/>
          </p:cNvCxnSpPr>
          <p:nvPr/>
        </p:nvCxnSpPr>
        <p:spPr>
          <a:xfrm flipV="1">
            <a:off x="4346670" y="3542204"/>
            <a:ext cx="643774" cy="6235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E65C32F5-79DF-091D-7BD2-B11F58B35951}"/>
              </a:ext>
            </a:extLst>
          </p:cNvPr>
          <p:cNvCxnSpPr>
            <a:cxnSpLocks/>
            <a:stCxn id="8" idx="0"/>
            <a:endCxn id="10" idx="4"/>
          </p:cNvCxnSpPr>
          <p:nvPr/>
        </p:nvCxnSpPr>
        <p:spPr>
          <a:xfrm flipH="1" flipV="1">
            <a:off x="4990444" y="3542204"/>
            <a:ext cx="527895" cy="6235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4FD5DACA-17BA-A815-CE08-B03AD36AB552}"/>
              </a:ext>
            </a:extLst>
          </p:cNvPr>
          <p:cNvCxnSpPr>
            <a:cxnSpLocks/>
            <a:stCxn id="10" idx="0"/>
            <a:endCxn id="12" idx="4"/>
          </p:cNvCxnSpPr>
          <p:nvPr/>
        </p:nvCxnSpPr>
        <p:spPr>
          <a:xfrm flipV="1">
            <a:off x="4990444" y="2387312"/>
            <a:ext cx="682401" cy="59320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D35B3233-04AD-D074-B20B-2B757B4A09D9}"/>
              </a:ext>
            </a:extLst>
          </p:cNvPr>
          <p:cNvCxnSpPr>
            <a:cxnSpLocks/>
            <a:stCxn id="11" idx="0"/>
            <a:endCxn id="12" idx="4"/>
          </p:cNvCxnSpPr>
          <p:nvPr/>
        </p:nvCxnSpPr>
        <p:spPr>
          <a:xfrm flipH="1" flipV="1">
            <a:off x="5672844" y="2387312"/>
            <a:ext cx="673817" cy="59320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D0C78277-F495-680C-18A9-E3284AF2C729}"/>
              </a:ext>
            </a:extLst>
          </p:cNvPr>
          <p:cNvSpPr txBox="1"/>
          <p:nvPr/>
        </p:nvSpPr>
        <p:spPr>
          <a:xfrm>
            <a:off x="5793015" y="5411038"/>
            <a:ext cx="1785737" cy="467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TermQuery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A2409D7-C01E-2EC9-3F79-5B647A2F107F}"/>
              </a:ext>
            </a:extLst>
          </p:cNvPr>
          <p:cNvSpPr txBox="1"/>
          <p:nvPr/>
        </p:nvSpPr>
        <p:spPr>
          <a:xfrm>
            <a:off x="3367234" y="1814832"/>
            <a:ext cx="1785737" cy="467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TermQuery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24AB700-FA14-360D-9187-78C28F6EEA95}"/>
              </a:ext>
            </a:extLst>
          </p:cNvPr>
          <p:cNvSpPr txBox="1"/>
          <p:nvPr/>
        </p:nvSpPr>
        <p:spPr>
          <a:xfrm>
            <a:off x="2033475" y="4109106"/>
            <a:ext cx="1785737" cy="467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TermQuery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409AC2C-53DA-9A42-CAA9-88F90BD3BE3A}"/>
              </a:ext>
            </a:extLst>
          </p:cNvPr>
          <p:cNvSpPr txBox="1"/>
          <p:nvPr/>
        </p:nvSpPr>
        <p:spPr>
          <a:xfrm>
            <a:off x="2690507" y="2961969"/>
            <a:ext cx="1785737" cy="467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TermQuery</a:t>
            </a:r>
            <a:endParaRPr lang="zh-CN" altLang="en-US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4F2C915-0145-EC85-312C-9294BF36C44A}"/>
              </a:ext>
            </a:extLst>
          </p:cNvPr>
          <p:cNvSpPr txBox="1"/>
          <p:nvPr/>
        </p:nvSpPr>
        <p:spPr>
          <a:xfrm>
            <a:off x="6902621" y="3318615"/>
            <a:ext cx="482907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TermQuery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这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个成员变量只有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个不为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nil</a:t>
            </a:r>
            <a:endParaRPr lang="en-US" altLang="zh-CN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Keyword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Keyword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repeated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TermQuery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Must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repeated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TermQuery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Should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22443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3345FC-92FF-86BB-564C-EBB12B311AC5}"/>
              </a:ext>
            </a:extLst>
          </p:cNvPr>
          <p:cNvSpPr txBox="1">
            <a:spLocks/>
          </p:cNvSpPr>
          <p:nvPr/>
        </p:nvSpPr>
        <p:spPr>
          <a:xfrm>
            <a:off x="1524000" y="2919429"/>
            <a:ext cx="9144000" cy="101914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j-cs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b="1" dirty="0"/>
              <a:t>正排索引</a:t>
            </a:r>
          </a:p>
        </p:txBody>
      </p:sp>
    </p:spTree>
    <p:extLst>
      <p:ext uri="{BB962C8B-B14F-4D97-AF65-F5344CB8AC3E}">
        <p14:creationId xmlns:p14="http://schemas.microsoft.com/office/powerpoint/2010/main" val="2827878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EA1470-D86D-7FD2-82CC-CCB949F61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9683"/>
            <a:ext cx="12192000" cy="58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9563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A77E0B-A2FA-61A4-0439-999A1044D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正排索引</a:t>
            </a:r>
          </a:p>
        </p:txBody>
      </p:sp>
      <p:sp>
        <p:nvSpPr>
          <p:cNvPr id="6" name="圆角矩形">
            <a:extLst>
              <a:ext uri="{FF2B5EF4-FFF2-40B4-BE49-F238E27FC236}">
                <a16:creationId xmlns:a16="http://schemas.microsoft.com/office/drawing/2014/main" id="{BA9E6B4C-1A1F-9C0E-88A6-A23B254DBFC2}"/>
              </a:ext>
            </a:extLst>
          </p:cNvPr>
          <p:cNvSpPr/>
          <p:nvPr/>
        </p:nvSpPr>
        <p:spPr>
          <a:xfrm>
            <a:off x="2626998" y="3130639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u="none" strike="noStrike" kern="1200" cap="none" spc="0" baseline="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微软雅黑" charset="0"/>
              </a:rPr>
              <a:t>1</a:t>
            </a:r>
            <a:endParaRPr lang="zh-CN" altLang="en-US" sz="2400" u="none" strike="noStrike" kern="1200" cap="none" spc="0" baseline="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微软雅黑" charset="0"/>
            </a:endParaRPr>
          </a:p>
        </p:txBody>
      </p:sp>
      <p:sp>
        <p:nvSpPr>
          <p:cNvPr id="7" name="圆角矩形">
            <a:extLst>
              <a:ext uri="{FF2B5EF4-FFF2-40B4-BE49-F238E27FC236}">
                <a16:creationId xmlns:a16="http://schemas.microsoft.com/office/drawing/2014/main" id="{833B79A0-10E0-313C-2E4F-D9AEEEF67416}"/>
              </a:ext>
            </a:extLst>
          </p:cNvPr>
          <p:cNvSpPr/>
          <p:nvPr/>
        </p:nvSpPr>
        <p:spPr>
          <a:xfrm>
            <a:off x="5137021" y="3130639"/>
            <a:ext cx="503269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语言进阶专题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1--Web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开发</a:t>
            </a:r>
          </a:p>
        </p:txBody>
      </p:sp>
      <p:sp>
        <p:nvSpPr>
          <p:cNvPr id="8" name="圆角矩形">
            <a:extLst>
              <a:ext uri="{FF2B5EF4-FFF2-40B4-BE49-F238E27FC236}">
                <a16:creationId xmlns:a16="http://schemas.microsoft.com/office/drawing/2014/main" id="{75ED3B0C-A821-7370-91E9-FC0EC1916584}"/>
              </a:ext>
            </a:extLst>
          </p:cNvPr>
          <p:cNvSpPr/>
          <p:nvPr/>
        </p:nvSpPr>
        <p:spPr>
          <a:xfrm>
            <a:off x="2626998" y="3856637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圆角矩形">
            <a:extLst>
              <a:ext uri="{FF2B5EF4-FFF2-40B4-BE49-F238E27FC236}">
                <a16:creationId xmlns:a16="http://schemas.microsoft.com/office/drawing/2014/main" id="{F929AC9D-EF43-A30E-C103-AEFA59410AE1}"/>
              </a:ext>
            </a:extLst>
          </p:cNvPr>
          <p:cNvSpPr/>
          <p:nvPr/>
        </p:nvSpPr>
        <p:spPr>
          <a:xfrm>
            <a:off x="5137022" y="3856637"/>
            <a:ext cx="5032696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lvl="0">
              <a:defRPr/>
            </a:pP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语言进阶专题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3--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数据库编程大全</a:t>
            </a:r>
          </a:p>
        </p:txBody>
      </p:sp>
      <p:sp>
        <p:nvSpPr>
          <p:cNvPr id="10" name="圆角矩形">
            <a:extLst>
              <a:ext uri="{FF2B5EF4-FFF2-40B4-BE49-F238E27FC236}">
                <a16:creationId xmlns:a16="http://schemas.microsoft.com/office/drawing/2014/main" id="{5B7439FA-35B2-C0D2-F2E5-C77F3BD63342}"/>
              </a:ext>
            </a:extLst>
          </p:cNvPr>
          <p:cNvSpPr/>
          <p:nvPr/>
        </p:nvSpPr>
        <p:spPr>
          <a:xfrm>
            <a:off x="2617015" y="4582635"/>
            <a:ext cx="1151855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圆角矩形">
            <a:extLst>
              <a:ext uri="{FF2B5EF4-FFF2-40B4-BE49-F238E27FC236}">
                <a16:creationId xmlns:a16="http://schemas.microsoft.com/office/drawing/2014/main" id="{562BB6FD-B376-BA3F-618E-32C900BC1018}"/>
              </a:ext>
            </a:extLst>
          </p:cNvPr>
          <p:cNvSpPr/>
          <p:nvPr/>
        </p:nvSpPr>
        <p:spPr>
          <a:xfrm>
            <a:off x="5127038" y="4582635"/>
            <a:ext cx="5042680" cy="468000"/>
          </a:xfrm>
          <a:prstGeom prst="roundRect">
            <a:avLst>
              <a:gd name="adj" fmla="val 16666"/>
            </a:avLst>
          </a:prstGeom>
          <a:noFill/>
          <a:ln w="25400" cap="flat" cmpd="sng">
            <a:solidFill>
              <a:schemeClr val="tx1"/>
            </a:solidFill>
            <a:prstDash val="solid"/>
            <a:round/>
          </a:ln>
          <a:effectLst/>
        </p:spPr>
        <p:txBody>
          <a:bodyPr vert="horz" wrap="square" lIns="91440" tIns="45720" rIns="91440" bIns="45720" anchor="ctr" anchorCtr="0"/>
          <a:lstStyle/>
          <a:p>
            <a:pPr lvl="0">
              <a:defRPr/>
            </a:pP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语言进阶专题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5--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微服务框架</a:t>
            </a:r>
          </a:p>
        </p:txBody>
      </p:sp>
      <p:cxnSp>
        <p:nvCxnSpPr>
          <p:cNvPr id="12" name="直线连接线">
            <a:extLst>
              <a:ext uri="{FF2B5EF4-FFF2-40B4-BE49-F238E27FC236}">
                <a16:creationId xmlns:a16="http://schemas.microsoft.com/office/drawing/2014/main" id="{D5FE61E5-D2F5-50F8-D95B-2D5ADC6C9069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3778853" y="3364639"/>
            <a:ext cx="1358168" cy="0"/>
          </a:xfrm>
          <a:prstGeom prst="straightConnector1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tailEnd type="arrow" w="med" len="med"/>
          </a:ln>
          <a:effectLst/>
        </p:spPr>
      </p:cxnSp>
      <p:cxnSp>
        <p:nvCxnSpPr>
          <p:cNvPr id="13" name="直线连接线">
            <a:extLst>
              <a:ext uri="{FF2B5EF4-FFF2-40B4-BE49-F238E27FC236}">
                <a16:creationId xmlns:a16="http://schemas.microsoft.com/office/drawing/2014/main" id="{72EF9D11-96DC-3DB8-1361-D5FFD8F48002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3778853" y="4090637"/>
            <a:ext cx="1358169" cy="0"/>
          </a:xfrm>
          <a:prstGeom prst="straightConnector1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tailEnd type="arrow" w="med" len="med"/>
          </a:ln>
          <a:effectLst/>
        </p:spPr>
      </p:cxnSp>
      <p:cxnSp>
        <p:nvCxnSpPr>
          <p:cNvPr id="14" name="直线连接线">
            <a:extLst>
              <a:ext uri="{FF2B5EF4-FFF2-40B4-BE49-F238E27FC236}">
                <a16:creationId xmlns:a16="http://schemas.microsoft.com/office/drawing/2014/main" id="{5F03DE55-E269-DCD7-B78A-FAD2992CA952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3768870" y="4816635"/>
            <a:ext cx="1358168" cy="0"/>
          </a:xfrm>
          <a:prstGeom prst="straightConnector1">
            <a:avLst/>
          </a:prstGeom>
          <a:noFill/>
          <a:ln w="28575" cap="flat" cmpd="sng">
            <a:solidFill>
              <a:schemeClr val="tx1"/>
            </a:solidFill>
            <a:prstDash val="solid"/>
            <a:round/>
            <a:tailEnd type="arrow" w="med" len="med"/>
          </a:ln>
          <a:effectLst/>
        </p:spPr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252C938C-ADCD-5BA6-A66B-EA9451AE5C34}"/>
              </a:ext>
            </a:extLst>
          </p:cNvPr>
          <p:cNvSpPr txBox="1"/>
          <p:nvPr/>
        </p:nvSpPr>
        <p:spPr>
          <a:xfrm>
            <a:off x="2701813" y="2462995"/>
            <a:ext cx="1013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DocId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9103FD-A240-899C-A0F8-89DA64B3B03D}"/>
              </a:ext>
            </a:extLst>
          </p:cNvPr>
          <p:cNvSpPr txBox="1"/>
          <p:nvPr/>
        </p:nvSpPr>
        <p:spPr>
          <a:xfrm>
            <a:off x="6682010" y="2460549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Doc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详情</a:t>
            </a:r>
          </a:p>
        </p:txBody>
      </p:sp>
    </p:spTree>
    <p:extLst>
      <p:ext uri="{BB962C8B-B14F-4D97-AF65-F5344CB8AC3E}">
        <p14:creationId xmlns:p14="http://schemas.microsoft.com/office/powerpoint/2010/main" val="128165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5" grpId="0"/>
      <p:bldP spid="1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A77E0B-A2FA-61A4-0439-999A1044D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正排索引的实现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524D39-C326-30E4-9B13-192B8094D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47839"/>
          </a:xfrm>
        </p:spPr>
        <p:txBody>
          <a:bodyPr/>
          <a:lstStyle/>
          <a:p>
            <a:r>
              <a:rPr lang="zh-CN" altLang="en-US" dirty="0"/>
              <a:t>正排索引其实就是</a:t>
            </a:r>
            <a:r>
              <a:rPr lang="en-US" altLang="zh-CN" dirty="0"/>
              <a:t>key-value</a:t>
            </a:r>
            <a:r>
              <a:rPr lang="zh-CN" altLang="en-US" dirty="0"/>
              <a:t>数据库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 err="1"/>
              <a:t>redis</a:t>
            </a:r>
            <a:r>
              <a:rPr lang="en-US" altLang="zh-CN" dirty="0"/>
              <a:t>, HBase, Cassandra</a:t>
            </a:r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C04C49BA-15BF-42FB-FA98-863753AD65C9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10355492"/>
              </p:ext>
            </p:extLst>
          </p:nvPr>
        </p:nvGraphicFramePr>
        <p:xfrm>
          <a:off x="838200" y="2628706"/>
          <a:ext cx="10515600" cy="32808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456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1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34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64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02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存储器</a:t>
                      </a: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内部实现</a:t>
                      </a: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语言</a:t>
                      </a: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适用场景</a:t>
                      </a:r>
                    </a:p>
                  </a:txBody>
                  <a:tcPr marL="82467" marR="82467" marT="41234" marB="41234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285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Bolt</a:t>
                      </a:r>
                      <a:endParaRPr lang="zh-CN" altLang="en-US" sz="2000" b="0" i="0" spc="130" baseline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B+</a:t>
                      </a:r>
                      <a:r>
                        <a:rPr lang="zh-CN" altLang="en-US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树</a:t>
                      </a: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go</a:t>
                      </a:r>
                      <a:endParaRPr lang="zh-CN" altLang="en-US" sz="2000" b="0" i="0" spc="130" baseline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读多写少，范围扫描。</a:t>
                      </a:r>
                      <a:r>
                        <a:rPr lang="en-US" altLang="zh-CN" sz="2000" b="0" i="0" spc="130" baseline="0" dirty="0" err="1">
                          <a:solidFill>
                            <a:srgbClr val="FF0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etcd</a:t>
                      </a:r>
                    </a:p>
                  </a:txBody>
                  <a:tcPr marL="82467" marR="82467" marT="41234" marB="41234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2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RocksDB</a:t>
                      </a:r>
                      <a:endParaRPr lang="zh-CN" altLang="en-US" sz="2000" b="0" i="0" spc="130" baseline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LSM</a:t>
                      </a:r>
                      <a:endParaRPr lang="zh-CN" altLang="en-US" sz="2000" b="0" i="0" spc="130" baseline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C++</a:t>
                      </a:r>
                      <a:endParaRPr lang="zh-CN" altLang="en-US" sz="2000" b="0" i="0" spc="130" baseline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顺序读写时</a:t>
                      </a:r>
                      <a:r>
                        <a:rPr lang="en-US" altLang="zh-CN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LSM</a:t>
                      </a:r>
                      <a:r>
                        <a:rPr lang="zh-CN" altLang="en-US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性能优势突显；更改默认配置可实现快速的随机读</a:t>
                      </a:r>
                    </a:p>
                  </a:txBody>
                  <a:tcPr marL="82467" marR="82467" marT="41234" marB="41234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02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Badger</a:t>
                      </a:r>
                      <a:endParaRPr lang="zh-CN" altLang="en-US" sz="2000" b="0" i="0" spc="130" baseline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LSM</a:t>
                      </a:r>
                      <a:endParaRPr lang="zh-CN" altLang="en-US" sz="2000" b="0" i="0" spc="130" baseline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go</a:t>
                      </a:r>
                      <a:endParaRPr lang="zh-CN" altLang="en-US" sz="2000" b="0" i="0" spc="130" baseline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</a:pPr>
                      <a:r>
                        <a:rPr lang="zh-CN" altLang="en-US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为随机读做了专门的优化，号称至少比</a:t>
                      </a:r>
                      <a:r>
                        <a:rPr lang="en-US" altLang="zh-CN" sz="2000" b="0" i="0" spc="130" baseline="0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RocksDB</a:t>
                      </a:r>
                      <a:r>
                        <a:rPr lang="zh-CN" altLang="en-US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快</a:t>
                      </a:r>
                      <a:r>
                        <a:rPr lang="en-US" altLang="zh-CN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3.5</a:t>
                      </a:r>
                      <a:r>
                        <a:rPr lang="zh-CN" altLang="en-US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倍</a:t>
                      </a:r>
                    </a:p>
                  </a:txBody>
                  <a:tcPr marL="82467" marR="82467" marT="41234" marB="41234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02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TerarkDB</a:t>
                      </a:r>
                      <a:endParaRPr lang="zh-CN" altLang="en-US" sz="2000" b="0" i="0" spc="130" baseline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Succinct</a:t>
                      </a:r>
                      <a:r>
                        <a:rPr lang="zh-CN" altLang="en-US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 </a:t>
                      </a:r>
                      <a:r>
                        <a:rPr lang="en-US" altLang="zh-CN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Tire</a:t>
                      </a:r>
                      <a:endParaRPr lang="zh-CN" altLang="en-US" sz="2000" b="0" i="0" spc="130" baseline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C++</a:t>
                      </a:r>
                      <a:endParaRPr lang="zh-CN" altLang="en-US" sz="2000" b="0" i="0" spc="130" baseline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82467" marR="82467" marT="41234" marB="412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i="0" spc="130" baseline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超高压缩率，超高随机读性能</a:t>
                      </a:r>
                    </a:p>
                  </a:txBody>
                  <a:tcPr marL="82467" marR="82467" marT="41234" marB="41234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67491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RocksDB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sz="2200" dirty="0" err="1"/>
              <a:t>RocksDB</a:t>
            </a:r>
            <a:r>
              <a:rPr lang="zh-CN" altLang="en-US" sz="2200" dirty="0"/>
              <a:t>（</a:t>
            </a:r>
            <a:r>
              <a:rPr lang="en-US" altLang="zh-CN" sz="2200" dirty="0"/>
              <a:t>Facebook</a:t>
            </a:r>
            <a:r>
              <a:rPr lang="zh-CN" altLang="en-US" sz="2200" dirty="0"/>
              <a:t>）大量复用了</a:t>
            </a:r>
            <a:r>
              <a:rPr lang="en-US" altLang="zh-CN" sz="2200" dirty="0" err="1"/>
              <a:t>LevelDB</a:t>
            </a:r>
            <a:r>
              <a:rPr lang="zh-CN" altLang="en-US" sz="2200" dirty="0"/>
              <a:t>（</a:t>
            </a:r>
            <a:r>
              <a:rPr lang="en-US" altLang="zh-CN" sz="2200" dirty="0"/>
              <a:t>Google</a:t>
            </a:r>
            <a:r>
              <a:rPr lang="zh-CN" altLang="en-US" sz="2200" dirty="0"/>
              <a:t>）的代码，并且还借鉴了许多</a:t>
            </a:r>
            <a:r>
              <a:rPr lang="en-US" altLang="zh-CN" sz="2200" dirty="0"/>
              <a:t>HBase</a:t>
            </a:r>
            <a:r>
              <a:rPr lang="zh-CN" altLang="en-US" sz="2200" dirty="0"/>
              <a:t>的设计理念。原始代码从</a:t>
            </a:r>
            <a:r>
              <a:rPr lang="en-US" altLang="zh-CN" sz="2200" dirty="0" err="1"/>
              <a:t>leveldb</a:t>
            </a:r>
            <a:r>
              <a:rPr lang="en-US" altLang="zh-CN" sz="2200" dirty="0"/>
              <a:t> 1.5 </a:t>
            </a:r>
            <a:r>
              <a:rPr lang="zh-CN" altLang="en-US" sz="2200" dirty="0"/>
              <a:t>上</a:t>
            </a:r>
            <a:r>
              <a:rPr lang="en-US" altLang="zh-CN" sz="2200" dirty="0"/>
              <a:t>fork</a:t>
            </a:r>
            <a:r>
              <a:rPr lang="zh-CN" altLang="en-US" sz="2200" dirty="0"/>
              <a:t>出来</a:t>
            </a:r>
            <a:endParaRPr lang="en-US" altLang="zh-CN" sz="2200" dirty="0"/>
          </a:p>
          <a:p>
            <a:r>
              <a:rPr lang="en-US" altLang="zh-CN" sz="2200" dirty="0"/>
              <a:t>K,V</a:t>
            </a:r>
            <a:r>
              <a:rPr lang="zh-CN" altLang="en-US" sz="2200" dirty="0"/>
              <a:t>是任意长度的字节流</a:t>
            </a:r>
            <a:endParaRPr lang="en-US" altLang="zh-CN" sz="2200" dirty="0"/>
          </a:p>
          <a:p>
            <a:r>
              <a:rPr lang="zh-CN" altLang="en-US" sz="2200" dirty="0"/>
              <a:t>针对不同的存储硬件（内存</a:t>
            </a:r>
            <a:r>
              <a:rPr lang="en-US" altLang="zh-CN" sz="2200" dirty="0"/>
              <a:t>,Flash,</a:t>
            </a:r>
            <a:r>
              <a:rPr lang="zh-CN" altLang="en-US" sz="2200" dirty="0"/>
              <a:t>硬盘</a:t>
            </a:r>
            <a:r>
              <a:rPr lang="en-US" altLang="zh-CN" sz="2200" dirty="0"/>
              <a:t>,HDFS</a:t>
            </a:r>
            <a:r>
              <a:rPr lang="zh-CN" altLang="en-US" sz="2200" dirty="0"/>
              <a:t>）做了专门的优化，以使性能达到最优。性能随</a:t>
            </a:r>
            <a:r>
              <a:rPr lang="en-US" altLang="zh-CN" sz="2200" dirty="0"/>
              <a:t>CPU</a:t>
            </a:r>
            <a:r>
              <a:rPr lang="zh-CN" altLang="en-US" sz="2200" dirty="0"/>
              <a:t>线性提升</a:t>
            </a:r>
          </a:p>
          <a:p>
            <a:r>
              <a:rPr lang="zh-CN" altLang="en-US" sz="2200" dirty="0"/>
              <a:t>支持各种压缩算法，并提供了便捷的生产环境维护和调试工具</a:t>
            </a:r>
            <a:endParaRPr lang="en-US" altLang="zh-CN" sz="2200" dirty="0"/>
          </a:p>
          <a:p>
            <a:r>
              <a:rPr kumimoji="1" lang="zh-CN" altLang="en-US" sz="2200" dirty="0"/>
              <a:t>只能单机部署。支持</a:t>
            </a:r>
            <a:r>
              <a:rPr kumimoji="1" lang="en-US" altLang="zh-CN" sz="2200" dirty="0" err="1"/>
              <a:t>ReadOnly</a:t>
            </a:r>
            <a:r>
              <a:rPr kumimoji="1" lang="zh-CN" altLang="en-US" sz="2200" dirty="0"/>
              <a:t>模式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Badger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纯</a:t>
            </a:r>
            <a:r>
              <a:rPr kumimoji="1" lang="en-US" altLang="zh-CN" dirty="0"/>
              <a:t>go</a:t>
            </a:r>
            <a:r>
              <a:rPr kumimoji="1" lang="zh-CN" altLang="en-US" dirty="0"/>
              <a:t>编写，针对</a:t>
            </a:r>
            <a:r>
              <a:rPr kumimoji="1" lang="en-US" altLang="zh-CN" dirty="0"/>
              <a:t>SSD</a:t>
            </a:r>
            <a:r>
              <a:rPr kumimoji="1" lang="zh-CN" altLang="en-US" dirty="0"/>
              <a:t>（固态硬盘）做了专门优化</a:t>
            </a:r>
            <a:endParaRPr kumimoji="1" lang="en-US" altLang="zh-CN" dirty="0"/>
          </a:p>
          <a:p>
            <a:r>
              <a:rPr kumimoji="1" lang="en-US" altLang="zh-CN" dirty="0"/>
              <a:t>Key</a:t>
            </a:r>
            <a:r>
              <a:rPr kumimoji="1" lang="zh-CN" altLang="en-US" dirty="0"/>
              <a:t>存储在</a:t>
            </a:r>
            <a:r>
              <a:rPr kumimoji="1" lang="en-US" altLang="zh-CN" dirty="0"/>
              <a:t>.</a:t>
            </a:r>
            <a:r>
              <a:rPr kumimoji="1" lang="en-US" altLang="zh-CN" dirty="0" err="1"/>
              <a:t>sst</a:t>
            </a:r>
            <a:r>
              <a:rPr kumimoji="1" lang="zh-CN" altLang="en-US" dirty="0"/>
              <a:t>文件中，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存储在</a:t>
            </a:r>
            <a:r>
              <a:rPr kumimoji="1" lang="en-US" altLang="zh-CN" dirty="0"/>
              <a:t>.vlog</a:t>
            </a:r>
            <a:r>
              <a:rPr kumimoji="1" lang="zh-CN" altLang="en-US" dirty="0"/>
              <a:t>文件中</a:t>
            </a:r>
            <a:endParaRPr kumimoji="1" lang="en-US" altLang="zh-CN" dirty="0"/>
          </a:p>
          <a:p>
            <a:r>
              <a:rPr lang="en-US" altLang="zh-CN" dirty="0" err="1"/>
              <a:t>WithMaxCacheSize</a:t>
            </a:r>
            <a:r>
              <a:rPr lang="zh-CN" altLang="en-US" dirty="0"/>
              <a:t>：内存中缓存多少数据</a:t>
            </a:r>
            <a:endParaRPr lang="en-US" altLang="zh-CN" dirty="0"/>
          </a:p>
          <a:p>
            <a:r>
              <a:rPr lang="en-US" altLang="zh-CN" dirty="0" err="1"/>
              <a:t>WithCompression</a:t>
            </a:r>
            <a:r>
              <a:rPr lang="zh-CN" altLang="en-US" dirty="0"/>
              <a:t>：压缩算法</a:t>
            </a:r>
            <a:endParaRPr lang="en-US" altLang="zh-CN" dirty="0"/>
          </a:p>
          <a:p>
            <a:r>
              <a:rPr lang="en-US" altLang="zh-CN" dirty="0" err="1"/>
              <a:t>WithEncryptionKey</a:t>
            </a:r>
            <a:r>
              <a:rPr lang="zh-CN" altLang="en-US" dirty="0"/>
              <a:t>：加密磁盘上的数据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D21C49-C492-573B-2865-186A4A57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Succinct-Tire</a:t>
            </a:r>
            <a:endParaRPr lang="zh-CN" altLang="en-US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89F90A9F-1D99-09DE-8563-70EA7F357AEE}"/>
              </a:ext>
            </a:extLst>
          </p:cNvPr>
          <p:cNvSpPr/>
          <p:nvPr/>
        </p:nvSpPr>
        <p:spPr>
          <a:xfrm>
            <a:off x="2780285" y="2226828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0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D40C3F12-A1F8-6EF0-7D22-65BE7D81AFBF}"/>
              </a:ext>
            </a:extLst>
          </p:cNvPr>
          <p:cNvSpPr/>
          <p:nvPr/>
        </p:nvSpPr>
        <p:spPr>
          <a:xfrm>
            <a:off x="2780285" y="3015560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FB1ACD8-4C89-1893-C466-EC4E0EB8F424}"/>
              </a:ext>
            </a:extLst>
          </p:cNvPr>
          <p:cNvSpPr/>
          <p:nvPr/>
        </p:nvSpPr>
        <p:spPr>
          <a:xfrm>
            <a:off x="3746604" y="5403080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9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4AFFA08-03AD-FEE2-5825-9D689F718911}"/>
              </a:ext>
            </a:extLst>
          </p:cNvPr>
          <p:cNvSpPr/>
          <p:nvPr/>
        </p:nvSpPr>
        <p:spPr>
          <a:xfrm>
            <a:off x="1433871" y="4614344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5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480E403-F5AC-EE83-B0A7-4F8499DFF5CA}"/>
              </a:ext>
            </a:extLst>
          </p:cNvPr>
          <p:cNvSpPr/>
          <p:nvPr/>
        </p:nvSpPr>
        <p:spPr>
          <a:xfrm>
            <a:off x="2351265" y="4593025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6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D3AD4E72-0744-CCCE-98D7-ECBE5696EAFA}"/>
              </a:ext>
            </a:extLst>
          </p:cNvPr>
          <p:cNvSpPr/>
          <p:nvPr/>
        </p:nvSpPr>
        <p:spPr>
          <a:xfrm>
            <a:off x="4281312" y="4610591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8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4C1D88E2-1BB0-DDC9-F130-72EB3EC1D169}"/>
              </a:ext>
            </a:extLst>
          </p:cNvPr>
          <p:cNvSpPr/>
          <p:nvPr/>
        </p:nvSpPr>
        <p:spPr>
          <a:xfrm>
            <a:off x="3148842" y="4610591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7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A733383A-D22B-58A4-EFFD-9C4B3A90F61B}"/>
              </a:ext>
            </a:extLst>
          </p:cNvPr>
          <p:cNvSpPr/>
          <p:nvPr/>
        </p:nvSpPr>
        <p:spPr>
          <a:xfrm>
            <a:off x="2780285" y="3804293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3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6155AD6-43CA-60E3-D39B-87975CD79B52}"/>
              </a:ext>
            </a:extLst>
          </p:cNvPr>
          <p:cNvSpPr/>
          <p:nvPr/>
        </p:nvSpPr>
        <p:spPr>
          <a:xfrm>
            <a:off x="1886971" y="3804293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2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F5BDEE5-F1E6-5CD0-51BA-9907D5E330B9}"/>
              </a:ext>
            </a:extLst>
          </p:cNvPr>
          <p:cNvSpPr/>
          <p:nvPr/>
        </p:nvSpPr>
        <p:spPr>
          <a:xfrm>
            <a:off x="3673599" y="3804293"/>
            <a:ext cx="430154" cy="430154"/>
          </a:xfrm>
          <a:prstGeom prst="ellipse">
            <a:avLst/>
          </a:prstGeom>
          <a:noFill/>
          <a:ln w="19050" cap="rnd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</a:rPr>
              <a:t>4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cs"/>
            </a:endParaRPr>
          </a:p>
        </p:txBody>
      </p:sp>
      <p:cxnSp>
        <p:nvCxnSpPr>
          <p:cNvPr id="14" name="直线箭头连接符 16">
            <a:extLst>
              <a:ext uri="{FF2B5EF4-FFF2-40B4-BE49-F238E27FC236}">
                <a16:creationId xmlns:a16="http://schemas.microsoft.com/office/drawing/2014/main" id="{7F7E5EB6-F971-738D-CAF1-AFECF7D489AC}"/>
              </a:ext>
            </a:extLst>
          </p:cNvPr>
          <p:cNvCxnSpPr>
            <a:stCxn id="4" idx="4"/>
            <a:endCxn id="5" idx="0"/>
          </p:cNvCxnSpPr>
          <p:nvPr/>
        </p:nvCxnSpPr>
        <p:spPr>
          <a:xfrm>
            <a:off x="2995362" y="2656982"/>
            <a:ext cx="0" cy="358578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5" name="直线箭头连接符 17">
            <a:extLst>
              <a:ext uri="{FF2B5EF4-FFF2-40B4-BE49-F238E27FC236}">
                <a16:creationId xmlns:a16="http://schemas.microsoft.com/office/drawing/2014/main" id="{13E3B674-F65C-3251-E20E-792D56B83D4E}"/>
              </a:ext>
            </a:extLst>
          </p:cNvPr>
          <p:cNvCxnSpPr/>
          <p:nvPr/>
        </p:nvCxnSpPr>
        <p:spPr>
          <a:xfrm>
            <a:off x="2995362" y="3445714"/>
            <a:ext cx="0" cy="358578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6" name="直线箭头连接符 18">
            <a:extLst>
              <a:ext uri="{FF2B5EF4-FFF2-40B4-BE49-F238E27FC236}">
                <a16:creationId xmlns:a16="http://schemas.microsoft.com/office/drawing/2014/main" id="{F58DD1F1-4F58-3942-96AB-1643EB005DA6}"/>
              </a:ext>
            </a:extLst>
          </p:cNvPr>
          <p:cNvCxnSpPr>
            <a:stCxn id="5" idx="4"/>
            <a:endCxn id="12" idx="0"/>
          </p:cNvCxnSpPr>
          <p:nvPr/>
        </p:nvCxnSpPr>
        <p:spPr>
          <a:xfrm flipH="1">
            <a:off x="2102048" y="3445714"/>
            <a:ext cx="893314" cy="358578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7" name="直线箭头连接符 19">
            <a:extLst>
              <a:ext uri="{FF2B5EF4-FFF2-40B4-BE49-F238E27FC236}">
                <a16:creationId xmlns:a16="http://schemas.microsoft.com/office/drawing/2014/main" id="{B000927F-781C-851A-8B2F-38086A80ECB9}"/>
              </a:ext>
            </a:extLst>
          </p:cNvPr>
          <p:cNvCxnSpPr>
            <a:stCxn id="12" idx="4"/>
            <a:endCxn id="8" idx="0"/>
          </p:cNvCxnSpPr>
          <p:nvPr/>
        </p:nvCxnSpPr>
        <p:spPr>
          <a:xfrm>
            <a:off x="2102048" y="4234447"/>
            <a:ext cx="464293" cy="358578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8" name="直线箭头连接符 20">
            <a:extLst>
              <a:ext uri="{FF2B5EF4-FFF2-40B4-BE49-F238E27FC236}">
                <a16:creationId xmlns:a16="http://schemas.microsoft.com/office/drawing/2014/main" id="{758BB546-E454-EBBD-1538-B2D13806BD27}"/>
              </a:ext>
            </a:extLst>
          </p:cNvPr>
          <p:cNvCxnSpPr>
            <a:stCxn id="12" idx="4"/>
            <a:endCxn id="7" idx="0"/>
          </p:cNvCxnSpPr>
          <p:nvPr/>
        </p:nvCxnSpPr>
        <p:spPr>
          <a:xfrm flipH="1">
            <a:off x="1648948" y="4234447"/>
            <a:ext cx="453100" cy="379898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9" name="直线箭头连接符 21">
            <a:extLst>
              <a:ext uri="{FF2B5EF4-FFF2-40B4-BE49-F238E27FC236}">
                <a16:creationId xmlns:a16="http://schemas.microsoft.com/office/drawing/2014/main" id="{373D4454-6271-A5E7-1030-5695C0065E09}"/>
              </a:ext>
            </a:extLst>
          </p:cNvPr>
          <p:cNvCxnSpPr>
            <a:endCxn id="13" idx="0"/>
          </p:cNvCxnSpPr>
          <p:nvPr/>
        </p:nvCxnSpPr>
        <p:spPr>
          <a:xfrm>
            <a:off x="2995362" y="3445714"/>
            <a:ext cx="893314" cy="358578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20" name="直线箭头连接符 28">
            <a:extLst>
              <a:ext uri="{FF2B5EF4-FFF2-40B4-BE49-F238E27FC236}">
                <a16:creationId xmlns:a16="http://schemas.microsoft.com/office/drawing/2014/main" id="{CF78D6F5-01D4-2EA9-6663-BAE612C6559E}"/>
              </a:ext>
            </a:extLst>
          </p:cNvPr>
          <p:cNvCxnSpPr>
            <a:stCxn id="13" idx="4"/>
            <a:endCxn id="10" idx="0"/>
          </p:cNvCxnSpPr>
          <p:nvPr/>
        </p:nvCxnSpPr>
        <p:spPr>
          <a:xfrm flipH="1">
            <a:off x="3363919" y="4234447"/>
            <a:ext cx="524757" cy="376144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21" name="直线箭头连接符 29">
            <a:extLst>
              <a:ext uri="{FF2B5EF4-FFF2-40B4-BE49-F238E27FC236}">
                <a16:creationId xmlns:a16="http://schemas.microsoft.com/office/drawing/2014/main" id="{FB224EF8-B011-7E13-F251-C80F267A0320}"/>
              </a:ext>
            </a:extLst>
          </p:cNvPr>
          <p:cNvCxnSpPr>
            <a:stCxn id="13" idx="4"/>
            <a:endCxn id="9" idx="0"/>
          </p:cNvCxnSpPr>
          <p:nvPr/>
        </p:nvCxnSpPr>
        <p:spPr>
          <a:xfrm>
            <a:off x="3888676" y="4234447"/>
            <a:ext cx="607714" cy="376144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22" name="直线箭头连接符 30">
            <a:extLst>
              <a:ext uri="{FF2B5EF4-FFF2-40B4-BE49-F238E27FC236}">
                <a16:creationId xmlns:a16="http://schemas.microsoft.com/office/drawing/2014/main" id="{F98F8DED-8323-0F15-D843-3B5C18ABA343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3961681" y="5040745"/>
            <a:ext cx="534708" cy="362335"/>
          </a:xfrm>
          <a:prstGeom prst="straightConnector1">
            <a:avLst/>
          </a:prstGeom>
          <a:noFill/>
          <a:ln w="19050" cap="rnd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44D67C2B-A5F6-9FE5-C14A-571CCA3B4B83}"/>
              </a:ext>
            </a:extLst>
          </p:cNvPr>
          <p:cNvSpPr txBox="1"/>
          <p:nvPr/>
        </p:nvSpPr>
        <p:spPr>
          <a:xfrm>
            <a:off x="3239478" y="2210300"/>
            <a:ext cx="41229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10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3576A40-A7D4-EEC9-AAF5-F4D5F7D0C7D9}"/>
              </a:ext>
            </a:extLst>
          </p:cNvPr>
          <p:cNvSpPr txBox="1"/>
          <p:nvPr/>
        </p:nvSpPr>
        <p:spPr>
          <a:xfrm>
            <a:off x="3210563" y="2997790"/>
            <a:ext cx="614271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1110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98FFD78-3F55-A239-65B2-7D0F549058A4}"/>
              </a:ext>
            </a:extLst>
          </p:cNvPr>
          <p:cNvSpPr txBox="1"/>
          <p:nvPr/>
        </p:nvSpPr>
        <p:spPr>
          <a:xfrm>
            <a:off x="1124465" y="3768956"/>
            <a:ext cx="526106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110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39BDD57-CC08-9368-10CC-04FB25ED2AB9}"/>
              </a:ext>
            </a:extLst>
          </p:cNvPr>
          <p:cNvSpPr txBox="1"/>
          <p:nvPr/>
        </p:nvSpPr>
        <p:spPr>
          <a:xfrm>
            <a:off x="2770644" y="4245850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4F75059-2EEA-4E9C-6EA6-5B23A0349CCA}"/>
              </a:ext>
            </a:extLst>
          </p:cNvPr>
          <p:cNvSpPr txBox="1"/>
          <p:nvPr/>
        </p:nvSpPr>
        <p:spPr>
          <a:xfrm>
            <a:off x="4102020" y="3773669"/>
            <a:ext cx="526106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110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35ED2E2-112E-F22E-A2D3-1B126802DD09}"/>
              </a:ext>
            </a:extLst>
          </p:cNvPr>
          <p:cNvSpPr txBox="1"/>
          <p:nvPr/>
        </p:nvSpPr>
        <p:spPr>
          <a:xfrm>
            <a:off x="4712643" y="4593025"/>
            <a:ext cx="41229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10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86BC524-29E6-E64C-34E0-B85698C3AF74}"/>
              </a:ext>
            </a:extLst>
          </p:cNvPr>
          <p:cNvSpPr txBox="1"/>
          <p:nvPr/>
        </p:nvSpPr>
        <p:spPr>
          <a:xfrm>
            <a:off x="3143861" y="504910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136D8D8-5A63-FC54-EF04-26E11076EC5F}"/>
              </a:ext>
            </a:extLst>
          </p:cNvPr>
          <p:cNvSpPr txBox="1"/>
          <p:nvPr/>
        </p:nvSpPr>
        <p:spPr>
          <a:xfrm>
            <a:off x="2320011" y="5039807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7A30E22-968C-22C8-3A39-0C2AD9DE5938}"/>
              </a:ext>
            </a:extLst>
          </p:cNvPr>
          <p:cNvSpPr txBox="1"/>
          <p:nvPr/>
        </p:nvSpPr>
        <p:spPr>
          <a:xfrm>
            <a:off x="1404188" y="5053197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CB8F3C03-7D37-433D-6391-5BE218A70D4A}"/>
              </a:ext>
            </a:extLst>
          </p:cNvPr>
          <p:cNvSpPr txBox="1"/>
          <p:nvPr/>
        </p:nvSpPr>
        <p:spPr>
          <a:xfrm>
            <a:off x="3747863" y="586239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kumimoji="1" lang="en-US" altLang="zh-CN" sz="1600" dirty="0">
                <a:latin typeface="+mn-ea"/>
              </a:rPr>
              <a:t>0</a:t>
            </a:r>
            <a:endParaRPr kumimoji="1" lang="zh-CN" altLang="en-US" sz="1600" dirty="0">
              <a:latin typeface="+mn-ea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3A26413-1E88-537B-86C8-5C74F4EF2429}"/>
              </a:ext>
            </a:extLst>
          </p:cNvPr>
          <p:cNvSpPr txBox="1"/>
          <p:nvPr/>
        </p:nvSpPr>
        <p:spPr>
          <a:xfrm>
            <a:off x="5760721" y="2934272"/>
            <a:ext cx="5081216" cy="21685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defTabSz="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n-ea"/>
              </a:rPr>
              <a:t>Tire</a:t>
            </a:r>
            <a:r>
              <a:rPr kumimoji="1" lang="zh-CN" altLang="en-US" dirty="0">
                <a:latin typeface="+mn-ea"/>
              </a:rPr>
              <a:t>本身实现了对数据的压缩，而作为树它还可以进一步压缩</a:t>
            </a:r>
            <a:endParaRPr kumimoji="1" lang="en-US" altLang="zh-CN" dirty="0">
              <a:latin typeface="+mn-ea"/>
            </a:endParaRPr>
          </a:p>
          <a:p>
            <a:pPr marL="342900" indent="-342900" defTabSz="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n-ea"/>
              </a:rPr>
              <a:t>水平遍历对节点编号</a:t>
            </a:r>
            <a:endParaRPr kumimoji="1" lang="en-US" altLang="zh-CN" dirty="0">
              <a:latin typeface="+mn-ea"/>
            </a:endParaRPr>
          </a:p>
          <a:p>
            <a:pPr marL="342900" indent="-342900" defTabSz="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n-ea"/>
              </a:rPr>
              <a:t>有几孩子编码中就有几个</a:t>
            </a:r>
            <a:r>
              <a:rPr kumimoji="1" lang="en-US" altLang="zh-CN" dirty="0">
                <a:latin typeface="+mn-ea"/>
              </a:rPr>
              <a:t>1</a:t>
            </a:r>
          </a:p>
          <a:p>
            <a:pPr marL="342900" indent="-342900" defTabSz="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n-ea"/>
              </a:rPr>
              <a:t>19</a:t>
            </a:r>
            <a:r>
              <a:rPr kumimoji="1" lang="zh-CN" altLang="en-US" dirty="0">
                <a:latin typeface="+mn-ea"/>
              </a:rPr>
              <a:t>个</a:t>
            </a:r>
            <a:r>
              <a:rPr kumimoji="1" lang="en-US" altLang="zh-CN" dirty="0">
                <a:latin typeface="+mn-ea"/>
              </a:rPr>
              <a:t>bits</a:t>
            </a:r>
            <a:r>
              <a:rPr kumimoji="1" lang="zh-CN" altLang="en-US" dirty="0">
                <a:latin typeface="+mn-ea"/>
              </a:rPr>
              <a:t>就可以表示整棵树</a:t>
            </a:r>
          </a:p>
        </p:txBody>
      </p:sp>
    </p:spTree>
    <p:extLst>
      <p:ext uri="{BB962C8B-B14F-4D97-AF65-F5344CB8AC3E}">
        <p14:creationId xmlns:p14="http://schemas.microsoft.com/office/powerpoint/2010/main" val="4888749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285B2C-0C90-6F7B-5F1F-F49372A3D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Succinct-Tire</a:t>
            </a:r>
            <a:endParaRPr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B0E8AFD-4278-F90D-C13D-4AA7E8B36B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401069"/>
              </p:ext>
            </p:extLst>
          </p:nvPr>
        </p:nvGraphicFramePr>
        <p:xfrm>
          <a:off x="1433907" y="1861820"/>
          <a:ext cx="9324186" cy="2595880"/>
        </p:xfrm>
        <a:graphic>
          <a:graphicData uri="http://schemas.openxmlformats.org/drawingml/2006/table">
            <a:tbl>
              <a:tblPr firstRow="1" bandRow="1"/>
              <a:tblGrid>
                <a:gridCol w="9383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41361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1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pos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13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15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16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17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bits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node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rank1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rank0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select1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16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select0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13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14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15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17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altLang="zh-CN" sz="1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18</a:t>
                      </a:r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CN" altLang="en-US" sz="1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829EFD42-5FF7-7ECE-6A72-FF38277EEC4F}"/>
              </a:ext>
            </a:extLst>
          </p:cNvPr>
          <p:cNvSpPr txBox="1"/>
          <p:nvPr/>
        </p:nvSpPr>
        <p:spPr>
          <a:xfrm>
            <a:off x="479423" y="4774122"/>
            <a:ext cx="1105672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n-ea"/>
              </a:rPr>
              <a:t>rank1(x)—</a:t>
            </a:r>
            <a:r>
              <a:rPr kumimoji="1" lang="zh-CN" altLang="en-US" dirty="0">
                <a:latin typeface="+mn-ea"/>
              </a:rPr>
              <a:t>在</a:t>
            </a:r>
            <a:r>
              <a:rPr kumimoji="1" lang="en-US" altLang="zh-CN" dirty="0">
                <a:latin typeface="+mn-ea"/>
              </a:rPr>
              <a:t>range[0,x]</a:t>
            </a:r>
            <a:r>
              <a:rPr kumimoji="1" lang="zh-CN" altLang="en-US" dirty="0">
                <a:latin typeface="+mn-ea"/>
              </a:rPr>
              <a:t>里面</a:t>
            </a:r>
            <a:r>
              <a:rPr kumimoji="1" lang="en-US" altLang="zh-CN" dirty="0">
                <a:latin typeface="+mn-ea"/>
              </a:rPr>
              <a:t>1</a:t>
            </a:r>
            <a:r>
              <a:rPr kumimoji="1" lang="zh-CN" altLang="en-US" dirty="0">
                <a:latin typeface="+mn-ea"/>
              </a:rPr>
              <a:t>的个数，即对</a:t>
            </a:r>
            <a:r>
              <a:rPr kumimoji="1" lang="en-US" altLang="zh-CN" dirty="0">
                <a:latin typeface="+mn-ea"/>
              </a:rPr>
              <a:t>bits</a:t>
            </a:r>
            <a:r>
              <a:rPr kumimoji="1" lang="zh-CN" altLang="en-US" dirty="0">
                <a:latin typeface="+mn-ea"/>
              </a:rPr>
              <a:t>里的</a:t>
            </a:r>
            <a:r>
              <a:rPr kumimoji="1" lang="en-US" altLang="zh-CN" dirty="0">
                <a:latin typeface="+mn-ea"/>
              </a:rPr>
              <a:t>1</a:t>
            </a:r>
            <a:r>
              <a:rPr kumimoji="1" lang="zh-CN" altLang="en-US" dirty="0">
                <a:latin typeface="+mn-ea"/>
              </a:rPr>
              <a:t>进行累加。</a:t>
            </a:r>
            <a:r>
              <a:rPr kumimoji="1" lang="en-US" altLang="zh-CN" dirty="0">
                <a:latin typeface="+mn-ea"/>
              </a:rPr>
              <a:t>rank0</a:t>
            </a:r>
            <a:r>
              <a:rPr kumimoji="1" lang="zh-CN" altLang="en-US" dirty="0">
                <a:latin typeface="+mn-ea"/>
              </a:rPr>
              <a:t>是对</a:t>
            </a:r>
            <a:r>
              <a:rPr kumimoji="1" lang="en-US" altLang="zh-CN" dirty="0">
                <a:latin typeface="+mn-ea"/>
              </a:rPr>
              <a:t>bits</a:t>
            </a:r>
            <a:r>
              <a:rPr kumimoji="1" lang="zh-CN" altLang="en-US" dirty="0">
                <a:latin typeface="+mn-ea"/>
              </a:rPr>
              <a:t>里的</a:t>
            </a:r>
            <a:r>
              <a:rPr kumimoji="1" lang="en-US" altLang="zh-CN" dirty="0">
                <a:latin typeface="+mn-ea"/>
              </a:rPr>
              <a:t>0</a:t>
            </a:r>
            <a:r>
              <a:rPr kumimoji="1" lang="zh-CN" altLang="en-US" dirty="0">
                <a:latin typeface="+mn-ea"/>
              </a:rPr>
              <a:t>累加</a:t>
            </a:r>
            <a:endParaRPr kumimoji="1" lang="en-US" altLang="zh-CN" dirty="0">
              <a:latin typeface="+mn-ea"/>
            </a:endParaRPr>
          </a:p>
          <a:p>
            <a:pPr marL="342900" indent="-342900" defTabSz="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n-ea"/>
              </a:rPr>
              <a:t>select1(y)—</a:t>
            </a:r>
            <a:r>
              <a:rPr kumimoji="1" lang="zh-CN" altLang="en-US" dirty="0">
                <a:latin typeface="+mn-ea"/>
              </a:rPr>
              <a:t>第</a:t>
            </a:r>
            <a:r>
              <a:rPr kumimoji="1" lang="en-US" altLang="zh-CN" dirty="0">
                <a:latin typeface="+mn-ea"/>
              </a:rPr>
              <a:t>y</a:t>
            </a:r>
            <a:r>
              <a:rPr kumimoji="1" lang="zh-CN" altLang="en-US" dirty="0">
                <a:latin typeface="+mn-ea"/>
              </a:rPr>
              <a:t>个</a:t>
            </a:r>
            <a:r>
              <a:rPr kumimoji="1" lang="en-US" altLang="zh-CN" dirty="0">
                <a:latin typeface="+mn-ea"/>
              </a:rPr>
              <a:t>1</a:t>
            </a:r>
            <a:r>
              <a:rPr kumimoji="1" lang="zh-CN" altLang="en-US" dirty="0">
                <a:latin typeface="+mn-ea"/>
              </a:rPr>
              <a:t>所在的位置</a:t>
            </a:r>
            <a:r>
              <a:rPr kumimoji="1" lang="en-US" altLang="zh-CN" dirty="0">
                <a:latin typeface="+mn-ea"/>
              </a:rPr>
              <a:t>(y</a:t>
            </a:r>
            <a:r>
              <a:rPr kumimoji="1" lang="zh-CN" altLang="en-US" dirty="0">
                <a:latin typeface="+mn-ea"/>
              </a:rPr>
              <a:t>从</a:t>
            </a:r>
            <a:r>
              <a:rPr kumimoji="1" lang="en-US" altLang="zh-CN" dirty="0">
                <a:latin typeface="+mn-ea"/>
              </a:rPr>
              <a:t>1</a:t>
            </a:r>
            <a:r>
              <a:rPr kumimoji="1" lang="zh-CN" altLang="en-US" dirty="0">
                <a:latin typeface="+mn-ea"/>
              </a:rPr>
              <a:t>开始</a:t>
            </a:r>
            <a:r>
              <a:rPr kumimoji="1" lang="en-US" altLang="zh-CN" dirty="0">
                <a:latin typeface="+mn-ea"/>
              </a:rPr>
              <a:t>)</a:t>
            </a:r>
            <a:r>
              <a:rPr kumimoji="1" lang="zh-CN" altLang="en-US" dirty="0">
                <a:latin typeface="+mn-ea"/>
              </a:rPr>
              <a:t>。</a:t>
            </a:r>
            <a:r>
              <a:rPr kumimoji="1" lang="en-US" altLang="zh-CN" dirty="0">
                <a:latin typeface="+mn-ea"/>
              </a:rPr>
              <a:t>select0(y)--</a:t>
            </a:r>
            <a:r>
              <a:rPr kumimoji="1" lang="zh-CN" altLang="en-US" dirty="0">
                <a:latin typeface="+mn-ea"/>
              </a:rPr>
              <a:t>第</a:t>
            </a:r>
            <a:r>
              <a:rPr kumimoji="1" lang="en-US" altLang="zh-CN" dirty="0">
                <a:latin typeface="+mn-ea"/>
              </a:rPr>
              <a:t>y</a:t>
            </a:r>
            <a:r>
              <a:rPr kumimoji="1" lang="zh-CN" altLang="en-US" dirty="0">
                <a:latin typeface="+mn-ea"/>
              </a:rPr>
              <a:t>个</a:t>
            </a:r>
            <a:r>
              <a:rPr kumimoji="1" lang="en-US" altLang="zh-CN" dirty="0">
                <a:latin typeface="+mn-ea"/>
              </a:rPr>
              <a:t>0</a:t>
            </a:r>
            <a:r>
              <a:rPr kumimoji="1" lang="zh-CN" altLang="en-US" dirty="0">
                <a:latin typeface="+mn-ea"/>
              </a:rPr>
              <a:t>所在的位置</a:t>
            </a:r>
            <a:endParaRPr kumimoji="1" lang="en-US" altLang="zh-CN" dirty="0">
              <a:latin typeface="+mn-ea"/>
            </a:endParaRPr>
          </a:p>
          <a:p>
            <a:pPr marL="342900" indent="-342900" defTabSz="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n-ea"/>
              </a:rPr>
              <a:t>根据</a:t>
            </a:r>
            <a:r>
              <a:rPr kumimoji="1" lang="en-US" altLang="zh-CN" dirty="0">
                <a:latin typeface="+mn-ea"/>
              </a:rPr>
              <a:t>rank</a:t>
            </a:r>
            <a:r>
              <a:rPr kumimoji="1" lang="zh-CN" altLang="en-US" dirty="0">
                <a:latin typeface="+mn-ea"/>
              </a:rPr>
              <a:t>和</a:t>
            </a:r>
            <a:r>
              <a:rPr kumimoji="1" lang="en-US" altLang="zh-CN" dirty="0">
                <a:latin typeface="+mn-ea"/>
              </a:rPr>
              <a:t>select</a:t>
            </a:r>
            <a:r>
              <a:rPr kumimoji="1" lang="zh-CN" altLang="en-US" dirty="0">
                <a:latin typeface="+mn-ea"/>
              </a:rPr>
              <a:t>函数可以快速定位到任意节点的父节点和子节点，从而实现对树的遍历</a:t>
            </a:r>
          </a:p>
        </p:txBody>
      </p:sp>
    </p:spTree>
    <p:extLst>
      <p:ext uri="{BB962C8B-B14F-4D97-AF65-F5344CB8AC3E}">
        <p14:creationId xmlns:p14="http://schemas.microsoft.com/office/powerpoint/2010/main" val="41119067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18F4DF-FFF7-3BE2-91A3-9AFF1C851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B+</a:t>
            </a:r>
            <a:r>
              <a:rPr lang="zh-CN" altLang="en-US" dirty="0"/>
              <a:t>树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F1E85B8A-FE4F-1554-D18E-7291A1189FD9}"/>
              </a:ext>
            </a:extLst>
          </p:cNvPr>
          <p:cNvSpPr txBox="1">
            <a:spLocks/>
          </p:cNvSpPr>
          <p:nvPr/>
        </p:nvSpPr>
        <p:spPr>
          <a:xfrm>
            <a:off x="551126" y="1690688"/>
            <a:ext cx="4189340" cy="40874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</a:pPr>
            <a:r>
              <a:rPr kumimoji="1" lang="en-US" altLang="zh-CN" sz="2000" dirty="0"/>
              <a:t>B</a:t>
            </a:r>
            <a:r>
              <a:rPr kumimoji="1" lang="zh-CN" altLang="en-US" sz="2000" dirty="0"/>
              <a:t>即</a:t>
            </a:r>
            <a:r>
              <a:rPr kumimoji="1" lang="en-US" altLang="zh-CN" sz="2000" dirty="0"/>
              <a:t>Balance</a:t>
            </a:r>
            <a:r>
              <a:rPr kumimoji="1" lang="zh-CN" altLang="en-US" sz="2000" dirty="0"/>
              <a:t>，对于</a:t>
            </a:r>
            <a:r>
              <a:rPr kumimoji="1" lang="en-US" altLang="zh-CN" sz="2000" dirty="0"/>
              <a:t>m</a:t>
            </a:r>
            <a:r>
              <a:rPr lang="zh-CN" altLang="en-US" sz="2000" dirty="0"/>
              <a:t>叉树每个节点上最多有</a:t>
            </a:r>
            <a:r>
              <a:rPr lang="en-US" altLang="zh-CN" sz="2000" dirty="0"/>
              <a:t>m</a:t>
            </a:r>
            <a:r>
              <a:rPr lang="zh-CN" altLang="en-US" sz="2000" dirty="0"/>
              <a:t>个数据，最少有</a:t>
            </a:r>
            <a:r>
              <a:rPr lang="en-US" altLang="zh-CN" sz="2000" dirty="0"/>
              <a:t>m/2</a:t>
            </a:r>
            <a:r>
              <a:rPr lang="zh-CN" altLang="en-US" sz="2000" dirty="0"/>
              <a:t>个数据（根节点除外）。</a:t>
            </a:r>
            <a:endParaRPr kumimoji="1" lang="en-US" altLang="zh-CN" sz="2000" dirty="0"/>
          </a:p>
          <a:p>
            <a:pPr marL="342900" indent="-342900">
              <a:lnSpc>
                <a:spcPct val="150000"/>
              </a:lnSpc>
            </a:pPr>
            <a:r>
              <a:rPr kumimoji="1" lang="zh-CN" altLang="en-US" sz="2000" dirty="0"/>
              <a:t>叶节点上存储了所有数据，把叶节点链接起来可以顺序遍历所有数据。</a:t>
            </a:r>
            <a:endParaRPr kumimoji="1" lang="en-US" altLang="zh-CN" sz="2000" dirty="0"/>
          </a:p>
          <a:p>
            <a:pPr marL="342900" indent="-342900">
              <a:lnSpc>
                <a:spcPct val="150000"/>
              </a:lnSpc>
            </a:pPr>
            <a:r>
              <a:rPr kumimoji="1" lang="zh-CN" altLang="en-US" sz="2000" dirty="0"/>
              <a:t>每个节点设计成内存页的整倍数。</a:t>
            </a:r>
            <a:r>
              <a:rPr kumimoji="1" lang="en-US" altLang="zh-CN" sz="2000" dirty="0"/>
              <a:t>MySQL</a:t>
            </a:r>
            <a:r>
              <a:rPr kumimoji="1" lang="zh-CN" altLang="en-US" sz="2000" dirty="0"/>
              <a:t>的</a:t>
            </a:r>
            <a:r>
              <a:rPr kumimoji="1" lang="en-US" altLang="zh-CN" sz="2000" dirty="0"/>
              <a:t>m=1200</a:t>
            </a:r>
            <a:r>
              <a:rPr kumimoji="1" lang="zh-CN" altLang="en-US" sz="2000" dirty="0"/>
              <a:t>，树的前两层放在内存中。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2660C4D3-F034-2547-967E-072F147547CF}"/>
              </a:ext>
            </a:extLst>
          </p:cNvPr>
          <p:cNvGraphicFramePr>
            <a:graphicFrameLocks noGrp="1"/>
          </p:cNvGraphicFramePr>
          <p:nvPr/>
        </p:nvGraphicFramePr>
        <p:xfrm>
          <a:off x="7624487" y="1690688"/>
          <a:ext cx="134769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  <a:latin typeface="+mn-lt"/>
                          <a:ea typeface="思源黑体 CN Normal" panose="020B0400000000000000" pitchFamily="34" charset="-122"/>
                        </a:rPr>
                        <a:t>28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+mn-lt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35F7DEB9-56F7-8BF7-51A7-F6C3877BE366}"/>
              </a:ext>
            </a:extLst>
          </p:cNvPr>
          <p:cNvGraphicFramePr>
            <a:graphicFrameLocks noGrp="1"/>
          </p:cNvGraphicFramePr>
          <p:nvPr/>
        </p:nvGraphicFramePr>
        <p:xfrm>
          <a:off x="7624487" y="3150236"/>
          <a:ext cx="134769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35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CE685FC6-BADD-36C1-E857-2F9AA039BFDB}"/>
              </a:ext>
            </a:extLst>
          </p:cNvPr>
          <p:cNvGraphicFramePr>
            <a:graphicFrameLocks noGrp="1"/>
          </p:cNvGraphicFramePr>
          <p:nvPr/>
        </p:nvGraphicFramePr>
        <p:xfrm>
          <a:off x="5589499" y="3150236"/>
          <a:ext cx="134769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BF888078-0EC9-4F4A-80E6-8BE2597C41FF}"/>
              </a:ext>
            </a:extLst>
          </p:cNvPr>
          <p:cNvGraphicFramePr>
            <a:graphicFrameLocks noGrp="1"/>
          </p:cNvGraphicFramePr>
          <p:nvPr/>
        </p:nvGraphicFramePr>
        <p:xfrm>
          <a:off x="9659475" y="3150236"/>
          <a:ext cx="134769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65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3D53089E-C1C7-DD82-B8FC-EBF3F890FEA8}"/>
              </a:ext>
            </a:extLst>
          </p:cNvPr>
          <p:cNvGraphicFramePr>
            <a:graphicFrameLocks noGrp="1"/>
          </p:cNvGraphicFramePr>
          <p:nvPr/>
        </p:nvGraphicFramePr>
        <p:xfrm>
          <a:off x="8178804" y="4609784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E312A72B-1F6C-F294-045A-0AD7E3C8C117}"/>
              </a:ext>
            </a:extLst>
          </p:cNvPr>
          <p:cNvGraphicFramePr>
            <a:graphicFrameLocks noGrp="1"/>
          </p:cNvGraphicFramePr>
          <p:nvPr/>
        </p:nvGraphicFramePr>
        <p:xfrm>
          <a:off x="8866471" y="4609784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147C731E-1946-0287-E610-218D98977294}"/>
              </a:ext>
            </a:extLst>
          </p:cNvPr>
          <p:cNvGraphicFramePr>
            <a:graphicFrameLocks noGrp="1"/>
          </p:cNvGraphicFramePr>
          <p:nvPr/>
        </p:nvGraphicFramePr>
        <p:xfrm>
          <a:off x="7491137" y="4609784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1BB68633-9FEC-A68D-37BA-1DB38494C697}"/>
              </a:ext>
            </a:extLst>
          </p:cNvPr>
          <p:cNvGraphicFramePr>
            <a:graphicFrameLocks noGrp="1"/>
          </p:cNvGraphicFramePr>
          <p:nvPr/>
        </p:nvGraphicFramePr>
        <p:xfrm>
          <a:off x="9554138" y="4609784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B6A9DC7A-CFC5-39E8-57C3-7111B16A38EC}"/>
              </a:ext>
            </a:extLst>
          </p:cNvPr>
          <p:cNvGraphicFramePr>
            <a:graphicFrameLocks noGrp="1"/>
          </p:cNvGraphicFramePr>
          <p:nvPr/>
        </p:nvGraphicFramePr>
        <p:xfrm>
          <a:off x="6803470" y="4609784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D1436CB8-79C6-419C-1DA6-AE11BD836DBE}"/>
              </a:ext>
            </a:extLst>
          </p:cNvPr>
          <p:cNvGraphicFramePr>
            <a:graphicFrameLocks noGrp="1"/>
          </p:cNvGraphicFramePr>
          <p:nvPr/>
        </p:nvGraphicFramePr>
        <p:xfrm>
          <a:off x="6115803" y="4609784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4B47296F-8B2B-800A-E449-D01ACF2C1D5C}"/>
              </a:ext>
            </a:extLst>
          </p:cNvPr>
          <p:cNvGraphicFramePr>
            <a:graphicFrameLocks noGrp="1"/>
          </p:cNvGraphicFramePr>
          <p:nvPr/>
        </p:nvGraphicFramePr>
        <p:xfrm>
          <a:off x="5428136" y="4609784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22CD87BD-CD4E-356D-BB54-09C2A20109CE}"/>
              </a:ext>
            </a:extLst>
          </p:cNvPr>
          <p:cNvGraphicFramePr>
            <a:graphicFrameLocks noGrp="1"/>
          </p:cNvGraphicFramePr>
          <p:nvPr/>
        </p:nvGraphicFramePr>
        <p:xfrm>
          <a:off x="10241805" y="4609784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989C6904-00D8-01B8-379C-EF5B1203B774}"/>
              </a:ext>
            </a:extLst>
          </p:cNvPr>
          <p:cNvGraphicFramePr>
            <a:graphicFrameLocks noGrp="1"/>
          </p:cNvGraphicFramePr>
          <p:nvPr/>
        </p:nvGraphicFramePr>
        <p:xfrm>
          <a:off x="10929474" y="4609784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9" name="直线箭头连接符 15">
            <a:extLst>
              <a:ext uri="{FF2B5EF4-FFF2-40B4-BE49-F238E27FC236}">
                <a16:creationId xmlns:a16="http://schemas.microsoft.com/office/drawing/2014/main" id="{26357C0D-459F-8E18-4C21-797717191DCE}"/>
              </a:ext>
            </a:extLst>
          </p:cNvPr>
          <p:cNvCxnSpPr/>
          <p:nvPr/>
        </p:nvCxnSpPr>
        <p:spPr>
          <a:xfrm>
            <a:off x="5852462" y="5892519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直线箭头连接符 16">
            <a:extLst>
              <a:ext uri="{FF2B5EF4-FFF2-40B4-BE49-F238E27FC236}">
                <a16:creationId xmlns:a16="http://schemas.microsoft.com/office/drawing/2014/main" id="{E2FC1A1D-3B65-7B8F-94B8-C77E3B837E04}"/>
              </a:ext>
            </a:extLst>
          </p:cNvPr>
          <p:cNvCxnSpPr/>
          <p:nvPr/>
        </p:nvCxnSpPr>
        <p:spPr>
          <a:xfrm>
            <a:off x="9290797" y="5910447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线箭头连接符 17">
            <a:extLst>
              <a:ext uri="{FF2B5EF4-FFF2-40B4-BE49-F238E27FC236}">
                <a16:creationId xmlns:a16="http://schemas.microsoft.com/office/drawing/2014/main" id="{C1CA9722-88D1-59D8-9010-1DF4466C8B8F}"/>
              </a:ext>
            </a:extLst>
          </p:cNvPr>
          <p:cNvCxnSpPr/>
          <p:nvPr/>
        </p:nvCxnSpPr>
        <p:spPr>
          <a:xfrm>
            <a:off x="8603130" y="5910447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直线箭头连接符 18">
            <a:extLst>
              <a:ext uri="{FF2B5EF4-FFF2-40B4-BE49-F238E27FC236}">
                <a16:creationId xmlns:a16="http://schemas.microsoft.com/office/drawing/2014/main" id="{AB9A2195-CB6E-DC2A-6E1C-7FD7AFE299A3}"/>
              </a:ext>
            </a:extLst>
          </p:cNvPr>
          <p:cNvCxnSpPr/>
          <p:nvPr/>
        </p:nvCxnSpPr>
        <p:spPr>
          <a:xfrm>
            <a:off x="7915463" y="5910447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线箭头连接符 19">
            <a:extLst>
              <a:ext uri="{FF2B5EF4-FFF2-40B4-BE49-F238E27FC236}">
                <a16:creationId xmlns:a16="http://schemas.microsoft.com/office/drawing/2014/main" id="{88042C7E-D477-DE9E-1E49-5F4B41FE221E}"/>
              </a:ext>
            </a:extLst>
          </p:cNvPr>
          <p:cNvCxnSpPr/>
          <p:nvPr/>
        </p:nvCxnSpPr>
        <p:spPr>
          <a:xfrm>
            <a:off x="7227796" y="5910447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线箭头连接符 20">
            <a:extLst>
              <a:ext uri="{FF2B5EF4-FFF2-40B4-BE49-F238E27FC236}">
                <a16:creationId xmlns:a16="http://schemas.microsoft.com/office/drawing/2014/main" id="{F83978F7-6297-199A-C96E-3A7D105400D5}"/>
              </a:ext>
            </a:extLst>
          </p:cNvPr>
          <p:cNvCxnSpPr/>
          <p:nvPr/>
        </p:nvCxnSpPr>
        <p:spPr>
          <a:xfrm>
            <a:off x="6540129" y="5910447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直线箭头连接符 21">
            <a:extLst>
              <a:ext uri="{FF2B5EF4-FFF2-40B4-BE49-F238E27FC236}">
                <a16:creationId xmlns:a16="http://schemas.microsoft.com/office/drawing/2014/main" id="{5C9307A7-22B9-778A-33BF-26F72844287A}"/>
              </a:ext>
            </a:extLst>
          </p:cNvPr>
          <p:cNvCxnSpPr/>
          <p:nvPr/>
        </p:nvCxnSpPr>
        <p:spPr>
          <a:xfrm>
            <a:off x="9978464" y="5910447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线箭头连接符 22">
            <a:extLst>
              <a:ext uri="{FF2B5EF4-FFF2-40B4-BE49-F238E27FC236}">
                <a16:creationId xmlns:a16="http://schemas.microsoft.com/office/drawing/2014/main" id="{CD2E8330-5EEA-C2E1-A879-89138B31A2D5}"/>
              </a:ext>
            </a:extLst>
          </p:cNvPr>
          <p:cNvCxnSpPr/>
          <p:nvPr/>
        </p:nvCxnSpPr>
        <p:spPr>
          <a:xfrm>
            <a:off x="10666133" y="5901481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线箭头连接符 23">
            <a:extLst>
              <a:ext uri="{FF2B5EF4-FFF2-40B4-BE49-F238E27FC236}">
                <a16:creationId xmlns:a16="http://schemas.microsoft.com/office/drawing/2014/main" id="{A72E56CF-F607-7314-AD92-27DF75CFBB63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8298333" y="2432368"/>
            <a:ext cx="0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直线箭头连接符 24">
            <a:extLst>
              <a:ext uri="{FF2B5EF4-FFF2-40B4-BE49-F238E27FC236}">
                <a16:creationId xmlns:a16="http://schemas.microsoft.com/office/drawing/2014/main" id="{7A111455-3C92-2A26-BD1D-CE2091BC7435}"/>
              </a:ext>
            </a:extLst>
          </p:cNvPr>
          <p:cNvCxnSpPr>
            <a:stCxn id="6" idx="2"/>
            <a:endCxn id="8" idx="0"/>
          </p:cNvCxnSpPr>
          <p:nvPr/>
        </p:nvCxnSpPr>
        <p:spPr>
          <a:xfrm flipH="1">
            <a:off x="6263345" y="2432368"/>
            <a:ext cx="2034988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直线箭头连接符 25">
            <a:extLst>
              <a:ext uri="{FF2B5EF4-FFF2-40B4-BE49-F238E27FC236}">
                <a16:creationId xmlns:a16="http://schemas.microsoft.com/office/drawing/2014/main" id="{062EFE05-710C-CC2D-3473-F4A03A7AB693}"/>
              </a:ext>
            </a:extLst>
          </p:cNvPr>
          <p:cNvCxnSpPr>
            <a:stCxn id="8" idx="2"/>
            <a:endCxn id="16" idx="0"/>
          </p:cNvCxnSpPr>
          <p:nvPr/>
        </p:nvCxnSpPr>
        <p:spPr>
          <a:xfrm flipH="1">
            <a:off x="5640299" y="3891916"/>
            <a:ext cx="623046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直线箭头连接符 26">
            <a:extLst>
              <a:ext uri="{FF2B5EF4-FFF2-40B4-BE49-F238E27FC236}">
                <a16:creationId xmlns:a16="http://schemas.microsoft.com/office/drawing/2014/main" id="{D57893B4-9E7D-753B-0661-D9B91BF819D4}"/>
              </a:ext>
            </a:extLst>
          </p:cNvPr>
          <p:cNvCxnSpPr>
            <a:stCxn id="6" idx="2"/>
            <a:endCxn id="9" idx="0"/>
          </p:cNvCxnSpPr>
          <p:nvPr/>
        </p:nvCxnSpPr>
        <p:spPr>
          <a:xfrm>
            <a:off x="8298333" y="2432368"/>
            <a:ext cx="2034988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直线箭头连接符 27">
            <a:extLst>
              <a:ext uri="{FF2B5EF4-FFF2-40B4-BE49-F238E27FC236}">
                <a16:creationId xmlns:a16="http://schemas.microsoft.com/office/drawing/2014/main" id="{72253123-0E11-65E0-7449-27907853CEFA}"/>
              </a:ext>
            </a:extLst>
          </p:cNvPr>
          <p:cNvCxnSpPr>
            <a:stCxn id="8" idx="2"/>
            <a:endCxn id="15" idx="0"/>
          </p:cNvCxnSpPr>
          <p:nvPr/>
        </p:nvCxnSpPr>
        <p:spPr>
          <a:xfrm>
            <a:off x="6263345" y="3891916"/>
            <a:ext cx="64621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直线箭头连接符 28">
            <a:extLst>
              <a:ext uri="{FF2B5EF4-FFF2-40B4-BE49-F238E27FC236}">
                <a16:creationId xmlns:a16="http://schemas.microsoft.com/office/drawing/2014/main" id="{8FD94F7B-D4AE-CB37-1567-31FB7897E676}"/>
              </a:ext>
            </a:extLst>
          </p:cNvPr>
          <p:cNvCxnSpPr>
            <a:stCxn id="8" idx="2"/>
            <a:endCxn id="14" idx="0"/>
          </p:cNvCxnSpPr>
          <p:nvPr/>
        </p:nvCxnSpPr>
        <p:spPr>
          <a:xfrm>
            <a:off x="6263345" y="3891916"/>
            <a:ext cx="752288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直线箭头连接符 29">
            <a:extLst>
              <a:ext uri="{FF2B5EF4-FFF2-40B4-BE49-F238E27FC236}">
                <a16:creationId xmlns:a16="http://schemas.microsoft.com/office/drawing/2014/main" id="{ACF948C0-55FC-FE6F-5A25-9FD743487878}"/>
              </a:ext>
            </a:extLst>
          </p:cNvPr>
          <p:cNvCxnSpPr>
            <a:stCxn id="7" idx="2"/>
            <a:endCxn id="11" idx="0"/>
          </p:cNvCxnSpPr>
          <p:nvPr/>
        </p:nvCxnSpPr>
        <p:spPr>
          <a:xfrm>
            <a:off x="8298333" y="3891916"/>
            <a:ext cx="780301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直线箭头连接符 30">
            <a:extLst>
              <a:ext uri="{FF2B5EF4-FFF2-40B4-BE49-F238E27FC236}">
                <a16:creationId xmlns:a16="http://schemas.microsoft.com/office/drawing/2014/main" id="{58B55007-7D8E-E5FF-3274-BBA4D46BD0BE}"/>
              </a:ext>
            </a:extLst>
          </p:cNvPr>
          <p:cNvCxnSpPr>
            <a:stCxn id="7" idx="2"/>
            <a:endCxn id="10" idx="0"/>
          </p:cNvCxnSpPr>
          <p:nvPr/>
        </p:nvCxnSpPr>
        <p:spPr>
          <a:xfrm>
            <a:off x="8298333" y="3891916"/>
            <a:ext cx="92634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直线箭头连接符 31">
            <a:extLst>
              <a:ext uri="{FF2B5EF4-FFF2-40B4-BE49-F238E27FC236}">
                <a16:creationId xmlns:a16="http://schemas.microsoft.com/office/drawing/2014/main" id="{0E054EA0-C3DE-615E-19BC-2FB4AAA8BE38}"/>
              </a:ext>
            </a:extLst>
          </p:cNvPr>
          <p:cNvCxnSpPr>
            <a:stCxn id="7" idx="2"/>
            <a:endCxn id="12" idx="0"/>
          </p:cNvCxnSpPr>
          <p:nvPr/>
        </p:nvCxnSpPr>
        <p:spPr>
          <a:xfrm flipH="1">
            <a:off x="7703300" y="3891916"/>
            <a:ext cx="595033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直线箭头连接符 32">
            <a:extLst>
              <a:ext uri="{FF2B5EF4-FFF2-40B4-BE49-F238E27FC236}">
                <a16:creationId xmlns:a16="http://schemas.microsoft.com/office/drawing/2014/main" id="{ABC60AA3-8D2E-8667-A16E-32B6BA726380}"/>
              </a:ext>
            </a:extLst>
          </p:cNvPr>
          <p:cNvCxnSpPr>
            <a:stCxn id="9" idx="2"/>
            <a:endCxn id="18" idx="0"/>
          </p:cNvCxnSpPr>
          <p:nvPr/>
        </p:nvCxnSpPr>
        <p:spPr>
          <a:xfrm>
            <a:off x="10333321" y="3891916"/>
            <a:ext cx="808316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直线箭头连接符 33">
            <a:extLst>
              <a:ext uri="{FF2B5EF4-FFF2-40B4-BE49-F238E27FC236}">
                <a16:creationId xmlns:a16="http://schemas.microsoft.com/office/drawing/2014/main" id="{61BD250B-9EF2-EEFA-7A0D-EFFA9ED641A3}"/>
              </a:ext>
            </a:extLst>
          </p:cNvPr>
          <p:cNvCxnSpPr>
            <a:stCxn id="9" idx="2"/>
            <a:endCxn id="17" idx="0"/>
          </p:cNvCxnSpPr>
          <p:nvPr/>
        </p:nvCxnSpPr>
        <p:spPr>
          <a:xfrm>
            <a:off x="10333321" y="3891916"/>
            <a:ext cx="120647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直线箭头连接符 34">
            <a:extLst>
              <a:ext uri="{FF2B5EF4-FFF2-40B4-BE49-F238E27FC236}">
                <a16:creationId xmlns:a16="http://schemas.microsoft.com/office/drawing/2014/main" id="{02BF4F31-185B-DEA6-B6ED-01927FF6682B}"/>
              </a:ext>
            </a:extLst>
          </p:cNvPr>
          <p:cNvCxnSpPr>
            <a:stCxn id="9" idx="2"/>
            <a:endCxn id="13" idx="0"/>
          </p:cNvCxnSpPr>
          <p:nvPr/>
        </p:nvCxnSpPr>
        <p:spPr>
          <a:xfrm flipH="1">
            <a:off x="9766301" y="3891916"/>
            <a:ext cx="567020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C461633F-481F-2B18-FA0A-5CA0C7E44687}"/>
              </a:ext>
            </a:extLst>
          </p:cNvPr>
          <p:cNvSpPr txBox="1"/>
          <p:nvPr/>
        </p:nvSpPr>
        <p:spPr>
          <a:xfrm>
            <a:off x="5640864" y="1892784"/>
            <a:ext cx="686406" cy="33855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1600" dirty="0">
                <a:ln>
                  <a:solidFill>
                    <a:schemeClr val="tx1"/>
                  </a:solidFill>
                </a:ln>
                <a:latin typeface="+mj-lt"/>
                <a:ea typeface="思源黑体 CN Normal" panose="020B0400000000000000" pitchFamily="34" charset="-122"/>
              </a:rPr>
              <a:t>DATA</a:t>
            </a:r>
            <a:endParaRPr kumimoji="1" lang="zh-CN" altLang="en-US" sz="1600" dirty="0">
              <a:ln>
                <a:solidFill>
                  <a:schemeClr val="tx1"/>
                </a:solidFill>
              </a:ln>
              <a:latin typeface="+mj-lt"/>
              <a:ea typeface="思源黑体 CN Normal" panose="020B0400000000000000" pitchFamily="34" charset="-122"/>
            </a:endParaRPr>
          </a:p>
        </p:txBody>
      </p:sp>
      <p:cxnSp>
        <p:nvCxnSpPr>
          <p:cNvPr id="40" name="肘形连接符 36">
            <a:extLst>
              <a:ext uri="{FF2B5EF4-FFF2-40B4-BE49-F238E27FC236}">
                <a16:creationId xmlns:a16="http://schemas.microsoft.com/office/drawing/2014/main" id="{BDC9CCD0-D654-7F96-771C-87AFF619AAAB}"/>
              </a:ext>
            </a:extLst>
          </p:cNvPr>
          <p:cNvCxnSpPr/>
          <p:nvPr/>
        </p:nvCxnSpPr>
        <p:spPr>
          <a:xfrm rot="10800000" flipV="1">
            <a:off x="5428136" y="2086410"/>
            <a:ext cx="212728" cy="3802936"/>
          </a:xfrm>
          <a:prstGeom prst="bentConnector3">
            <a:avLst>
              <a:gd name="adj1" fmla="val 20746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5853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2CB835-EC23-E9BE-0BF1-97EEE3D1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LSM-tree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D61227-CA89-413D-1B9A-52E3E74F5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05516" cy="435133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zh-CN" dirty="0"/>
              <a:t>Log-Structured Merge-tree</a:t>
            </a:r>
            <a:r>
              <a:rPr lang="zh-CN" altLang="en-US" dirty="0"/>
              <a:t>是很多</a:t>
            </a:r>
            <a:r>
              <a:rPr lang="en-US" altLang="zh-CN" dirty="0"/>
              <a:t>KV</a:t>
            </a:r>
            <a:r>
              <a:rPr lang="zh-CN" altLang="en-US" dirty="0"/>
              <a:t>数据库背后的核心数据结构，比如</a:t>
            </a:r>
            <a:r>
              <a:rPr lang="en-US" altLang="zh-CN" dirty="0" err="1"/>
              <a:t>BigTable</a:t>
            </a:r>
            <a:r>
              <a:rPr lang="en-US" altLang="zh-CN" dirty="0"/>
              <a:t>, Cassandra, Scylla,  </a:t>
            </a:r>
            <a:r>
              <a:rPr lang="en-US" altLang="zh-CN" dirty="0" err="1"/>
              <a:t>RocksDB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基于日志结构的合并树。日志有什么特征？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按照时间顺序源源不断地有新日志写入（写入量大）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老的日志内容不会被修改，新内容只是往文件末尾追加（完美符合顺序写磁盘）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D3575E8-8186-6857-9E9B-7F3EB208CE7F}"/>
              </a:ext>
            </a:extLst>
          </p:cNvPr>
          <p:cNvSpPr txBox="1"/>
          <p:nvPr/>
        </p:nvSpPr>
        <p:spPr>
          <a:xfrm>
            <a:off x="7059561" y="182562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商品信息修改日志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8BE2074-0088-F8E1-78A1-E6E21E0855C5}"/>
              </a:ext>
            </a:extLst>
          </p:cNvPr>
          <p:cNvSpPr/>
          <p:nvPr/>
        </p:nvSpPr>
        <p:spPr>
          <a:xfrm>
            <a:off x="7059561" y="2519250"/>
            <a:ext cx="3854245" cy="32583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3E90AC11-1469-3F83-BF7B-EAE53F828258}"/>
              </a:ext>
            </a:extLst>
          </p:cNvPr>
          <p:cNvGraphicFramePr>
            <a:graphicFrameLocks noGrp="1"/>
          </p:cNvGraphicFramePr>
          <p:nvPr/>
        </p:nvGraphicFramePr>
        <p:xfrm>
          <a:off x="7218588" y="2714250"/>
          <a:ext cx="3547736" cy="28469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9133">
                  <a:extLst>
                    <a:ext uri="{9D8B030D-6E8A-4147-A177-3AD203B41FA5}">
                      <a16:colId xmlns:a16="http://schemas.microsoft.com/office/drawing/2014/main" val="2907845490"/>
                    </a:ext>
                  </a:extLst>
                </a:gridCol>
                <a:gridCol w="809133">
                  <a:extLst>
                    <a:ext uri="{9D8B030D-6E8A-4147-A177-3AD203B41FA5}">
                      <a16:colId xmlns:a16="http://schemas.microsoft.com/office/drawing/2014/main" val="2703086486"/>
                    </a:ext>
                  </a:extLst>
                </a:gridCol>
                <a:gridCol w="902494">
                  <a:extLst>
                    <a:ext uri="{9D8B030D-6E8A-4147-A177-3AD203B41FA5}">
                      <a16:colId xmlns:a16="http://schemas.microsoft.com/office/drawing/2014/main" val="366827619"/>
                    </a:ext>
                  </a:extLst>
                </a:gridCol>
                <a:gridCol w="1026976">
                  <a:extLst>
                    <a:ext uri="{9D8B030D-6E8A-4147-A177-3AD203B41FA5}">
                      <a16:colId xmlns:a16="http://schemas.microsoft.com/office/drawing/2014/main" val="3648823735"/>
                    </a:ext>
                  </a:extLst>
                </a:gridCol>
              </a:tblGrid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52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45327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358898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dollar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45328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24623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dolphin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45329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410316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doom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79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45330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884954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45331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303986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84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45332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3634054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45333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4183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doodle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63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45334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143773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dove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78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45335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505389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doily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73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45336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update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241502"/>
                  </a:ext>
                </a:extLst>
              </a:tr>
              <a:tr h="2588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dollar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45337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delete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6824" marR="6824" marT="6824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019153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97CB88C4-3C33-4C09-75AA-8AEDB6E6DB66}"/>
              </a:ext>
            </a:extLst>
          </p:cNvPr>
          <p:cNvSpPr txBox="1"/>
          <p:nvPr/>
        </p:nvSpPr>
        <p:spPr>
          <a:xfrm>
            <a:off x="7045776" y="2158938"/>
            <a:ext cx="3728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商品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ID       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价格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操作时间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操作类型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FAA4434-D562-90C7-ACC5-CCD922CB10D9}"/>
              </a:ext>
            </a:extLst>
          </p:cNvPr>
          <p:cNvSpPr txBox="1"/>
          <p:nvPr/>
        </p:nvSpPr>
        <p:spPr>
          <a:xfrm>
            <a:off x="7059561" y="5848185"/>
            <a:ext cx="3189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这里的商品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ID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就是日志的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98683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4747F8-B394-1AFF-0D41-1378D59F2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MemTable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ADF4BE-64C4-E6F9-0931-6425F1B61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748817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新来一条日志会同时写入</a:t>
            </a:r>
            <a:r>
              <a:rPr lang="en-US" altLang="zh-CN" dirty="0" err="1"/>
              <a:t>MemTable</a:t>
            </a:r>
            <a:r>
              <a:rPr lang="zh-CN" altLang="en-US" dirty="0"/>
              <a:t>和</a:t>
            </a:r>
            <a:r>
              <a:rPr lang="en-US" altLang="zh-CN" dirty="0"/>
              <a:t>WAL(Write-Ahead Logging, </a:t>
            </a:r>
            <a:r>
              <a:rPr lang="zh-CN" altLang="en-US" dirty="0"/>
              <a:t>预写日志</a:t>
            </a:r>
            <a:r>
              <a:rPr lang="en-US" altLang="zh-CN" dirty="0"/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dirty="0" err="1"/>
              <a:t>MemTable</a:t>
            </a:r>
            <a:r>
              <a:rPr lang="zh-CN" altLang="en-US" dirty="0"/>
              <a:t>是内存里的一个有序结构，比如跳表、二叉查找树、红黑树。相同的</a:t>
            </a:r>
            <a:r>
              <a:rPr lang="en-US" altLang="zh-CN" dirty="0"/>
              <a:t>key</a:t>
            </a:r>
            <a:r>
              <a:rPr lang="zh-CN" altLang="en-US" dirty="0"/>
              <a:t>在一个</a:t>
            </a:r>
            <a:r>
              <a:rPr lang="en-US" altLang="zh-CN" dirty="0" err="1"/>
              <a:t>MemTable</a:t>
            </a:r>
            <a:r>
              <a:rPr lang="zh-CN" altLang="en-US" dirty="0"/>
              <a:t>里会合并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WAL</a:t>
            </a:r>
            <a:r>
              <a:rPr lang="zh-CN" altLang="en-US" dirty="0"/>
              <a:t>就是一个追加模式的日志文件，当系统重启时</a:t>
            </a:r>
            <a:r>
              <a:rPr lang="en-US" altLang="zh-CN" dirty="0" err="1"/>
              <a:t>MemeTable</a:t>
            </a:r>
            <a:r>
              <a:rPr lang="zh-CN" altLang="en-US" dirty="0"/>
              <a:t>里的数据会丢失，可以从</a:t>
            </a:r>
            <a:r>
              <a:rPr lang="en-US" altLang="zh-CN" dirty="0"/>
              <a:t>WAL</a:t>
            </a:r>
            <a:r>
              <a:rPr lang="zh-CN" altLang="en-US" dirty="0"/>
              <a:t>里恢复数据。</a:t>
            </a:r>
            <a:r>
              <a:rPr lang="en-US" altLang="zh-CN" dirty="0"/>
              <a:t>WAL</a:t>
            </a:r>
            <a:r>
              <a:rPr lang="zh-CN" altLang="en-US" dirty="0"/>
              <a:t>是一种常见的保证数据完整性的手段，在</a:t>
            </a:r>
            <a:r>
              <a:rPr lang="en-US" altLang="zh-CN" dirty="0"/>
              <a:t>MySQL</a:t>
            </a:r>
            <a:r>
              <a:rPr lang="zh-CN" altLang="en-US" dirty="0"/>
              <a:t>、</a:t>
            </a:r>
            <a:r>
              <a:rPr lang="en-US" altLang="zh-CN" dirty="0"/>
              <a:t>zookeeper</a:t>
            </a:r>
            <a:r>
              <a:rPr lang="zh-CN" altLang="en-US" dirty="0"/>
              <a:t>、</a:t>
            </a:r>
            <a:r>
              <a:rPr lang="en-US" altLang="zh-CN" dirty="0" err="1"/>
              <a:t>ElasticSearch</a:t>
            </a:r>
            <a:r>
              <a:rPr lang="zh-CN" altLang="en-US" dirty="0"/>
              <a:t>、</a:t>
            </a:r>
            <a:r>
              <a:rPr lang="en-US" altLang="zh-CN" dirty="0" err="1"/>
              <a:t>etcd</a:t>
            </a:r>
            <a:r>
              <a:rPr lang="zh-CN" altLang="en-US" dirty="0"/>
              <a:t>、</a:t>
            </a:r>
            <a:r>
              <a:rPr lang="en-US" altLang="zh-CN" dirty="0" err="1"/>
              <a:t>Hbase</a:t>
            </a:r>
            <a:r>
              <a:rPr lang="zh-CN" altLang="en-US" dirty="0"/>
              <a:t>、</a:t>
            </a:r>
            <a:r>
              <a:rPr lang="en-US" altLang="zh-CN" dirty="0" err="1"/>
              <a:t>InfluxDB</a:t>
            </a:r>
            <a:r>
              <a:rPr lang="zh-CN" altLang="en-US" dirty="0"/>
              <a:t>中都有应用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对于删除操作，日志里</a:t>
            </a:r>
            <a:r>
              <a:rPr lang="en-US" altLang="zh-CN" dirty="0"/>
              <a:t>key</a:t>
            </a:r>
            <a:r>
              <a:rPr lang="zh-CN" altLang="en-US" dirty="0"/>
              <a:t>对应的是一个墓碑标记</a:t>
            </a:r>
            <a:endParaRPr lang="en-US" altLang="zh-CN" dirty="0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6CF5DAB-59AD-C759-793A-1A90FE1063E1}"/>
              </a:ext>
            </a:extLst>
          </p:cNvPr>
          <p:cNvGrpSpPr/>
          <p:nvPr/>
        </p:nvGrpSpPr>
        <p:grpSpPr>
          <a:xfrm>
            <a:off x="6226459" y="3730228"/>
            <a:ext cx="2907890" cy="2442857"/>
            <a:chOff x="888590" y="3582303"/>
            <a:chExt cx="2907890" cy="2442857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6BF1A00-5C2B-9431-E95A-ACE871C67453}"/>
                </a:ext>
              </a:extLst>
            </p:cNvPr>
            <p:cNvSpPr/>
            <p:nvPr/>
          </p:nvSpPr>
          <p:spPr>
            <a:xfrm>
              <a:off x="888590" y="3583956"/>
              <a:ext cx="2907890" cy="2441204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流程图: 接点 11">
              <a:extLst>
                <a:ext uri="{FF2B5EF4-FFF2-40B4-BE49-F238E27FC236}">
                  <a16:creationId xmlns:a16="http://schemas.microsoft.com/office/drawing/2014/main" id="{99814FCF-C27D-14EA-3E4C-9E7E3DF34F44}"/>
                </a:ext>
              </a:extLst>
            </p:cNvPr>
            <p:cNvSpPr/>
            <p:nvPr/>
          </p:nvSpPr>
          <p:spPr>
            <a:xfrm>
              <a:off x="2113935" y="3864164"/>
              <a:ext cx="457200" cy="4572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流程图: 接点 12">
              <a:extLst>
                <a:ext uri="{FF2B5EF4-FFF2-40B4-BE49-F238E27FC236}">
                  <a16:creationId xmlns:a16="http://schemas.microsoft.com/office/drawing/2014/main" id="{86CE92F6-AAE5-CCAD-6751-2673E2C47AA4}"/>
                </a:ext>
              </a:extLst>
            </p:cNvPr>
            <p:cNvSpPr/>
            <p:nvPr/>
          </p:nvSpPr>
          <p:spPr>
            <a:xfrm>
              <a:off x="1656735" y="4513104"/>
              <a:ext cx="457200" cy="457200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流程图: 接点 13">
              <a:extLst>
                <a:ext uri="{FF2B5EF4-FFF2-40B4-BE49-F238E27FC236}">
                  <a16:creationId xmlns:a16="http://schemas.microsoft.com/office/drawing/2014/main" id="{97C02B28-A3A1-62EF-21C2-FF0DE3FD9968}"/>
                </a:ext>
              </a:extLst>
            </p:cNvPr>
            <p:cNvSpPr/>
            <p:nvPr/>
          </p:nvSpPr>
          <p:spPr>
            <a:xfrm>
              <a:off x="2549628" y="4513104"/>
              <a:ext cx="457200" cy="457200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流程图: 接点 14">
              <a:extLst>
                <a:ext uri="{FF2B5EF4-FFF2-40B4-BE49-F238E27FC236}">
                  <a16:creationId xmlns:a16="http://schemas.microsoft.com/office/drawing/2014/main" id="{3C7D9C6A-B844-E06C-0B8E-128BA568C173}"/>
                </a:ext>
              </a:extLst>
            </p:cNvPr>
            <p:cNvSpPr/>
            <p:nvPr/>
          </p:nvSpPr>
          <p:spPr>
            <a:xfrm>
              <a:off x="1199535" y="5239787"/>
              <a:ext cx="457200" cy="457200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流程图: 接点 15">
              <a:extLst>
                <a:ext uri="{FF2B5EF4-FFF2-40B4-BE49-F238E27FC236}">
                  <a16:creationId xmlns:a16="http://schemas.microsoft.com/office/drawing/2014/main" id="{F022B5AF-75C0-9E3D-EC32-E206C4A649A0}"/>
                </a:ext>
              </a:extLst>
            </p:cNvPr>
            <p:cNvSpPr/>
            <p:nvPr/>
          </p:nvSpPr>
          <p:spPr>
            <a:xfrm>
              <a:off x="2113935" y="5239787"/>
              <a:ext cx="457200" cy="457200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流程图: 接点 16">
              <a:extLst>
                <a:ext uri="{FF2B5EF4-FFF2-40B4-BE49-F238E27FC236}">
                  <a16:creationId xmlns:a16="http://schemas.microsoft.com/office/drawing/2014/main" id="{5A507F31-19D9-57B7-8BDA-B20525D222CE}"/>
                </a:ext>
              </a:extLst>
            </p:cNvPr>
            <p:cNvSpPr/>
            <p:nvPr/>
          </p:nvSpPr>
          <p:spPr>
            <a:xfrm>
              <a:off x="3049230" y="5239787"/>
              <a:ext cx="457200" cy="457200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996EAC2B-9337-2AC5-EA35-729EDE28D074}"/>
                </a:ext>
              </a:extLst>
            </p:cNvPr>
            <p:cNvCxnSpPr>
              <a:stCxn id="12" idx="4"/>
              <a:endCxn id="13" idx="0"/>
            </p:cNvCxnSpPr>
            <p:nvPr/>
          </p:nvCxnSpPr>
          <p:spPr>
            <a:xfrm flipH="1">
              <a:off x="1885335" y="4321364"/>
              <a:ext cx="457200" cy="1917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ED7FDA13-B602-3C0D-EE6F-DB2938198C22}"/>
                </a:ext>
              </a:extLst>
            </p:cNvPr>
            <p:cNvCxnSpPr>
              <a:cxnSpLocks/>
              <a:stCxn id="12" idx="4"/>
              <a:endCxn id="14" idx="0"/>
            </p:cNvCxnSpPr>
            <p:nvPr/>
          </p:nvCxnSpPr>
          <p:spPr>
            <a:xfrm>
              <a:off x="2342535" y="4321364"/>
              <a:ext cx="435693" cy="1917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A9B6BD51-2F0D-16FA-4341-53274E9838AE}"/>
                </a:ext>
              </a:extLst>
            </p:cNvPr>
            <p:cNvCxnSpPr>
              <a:cxnSpLocks/>
              <a:stCxn id="13" idx="4"/>
              <a:endCxn id="15" idx="0"/>
            </p:cNvCxnSpPr>
            <p:nvPr/>
          </p:nvCxnSpPr>
          <p:spPr>
            <a:xfrm flipH="1">
              <a:off x="1428135" y="4970304"/>
              <a:ext cx="457200" cy="26948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25DE8BA4-4705-22DC-B4DC-5FE651F66082}"/>
                </a:ext>
              </a:extLst>
            </p:cNvPr>
            <p:cNvCxnSpPr>
              <a:cxnSpLocks/>
              <a:stCxn id="13" idx="4"/>
              <a:endCxn id="16" idx="0"/>
            </p:cNvCxnSpPr>
            <p:nvPr/>
          </p:nvCxnSpPr>
          <p:spPr>
            <a:xfrm>
              <a:off x="1885335" y="4970304"/>
              <a:ext cx="457200" cy="26948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03F0FE3F-836A-D7C3-11D9-E424E09F31F6}"/>
                </a:ext>
              </a:extLst>
            </p:cNvPr>
            <p:cNvCxnSpPr>
              <a:cxnSpLocks/>
              <a:stCxn id="14" idx="4"/>
              <a:endCxn id="17" idx="0"/>
            </p:cNvCxnSpPr>
            <p:nvPr/>
          </p:nvCxnSpPr>
          <p:spPr>
            <a:xfrm>
              <a:off x="2778228" y="4970304"/>
              <a:ext cx="499602" cy="26948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BE8874C7-7149-84D7-8ADA-942F67A5F701}"/>
                </a:ext>
              </a:extLst>
            </p:cNvPr>
            <p:cNvSpPr txBox="1"/>
            <p:nvPr/>
          </p:nvSpPr>
          <p:spPr>
            <a:xfrm>
              <a:off x="892924" y="3582303"/>
              <a:ext cx="1037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err="1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MemTable</a:t>
              </a:r>
              <a:endPara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3AE9B546-B9B5-95AD-E16D-1BB5FBB8B408}"/>
              </a:ext>
            </a:extLst>
          </p:cNvPr>
          <p:cNvSpPr/>
          <p:nvPr/>
        </p:nvSpPr>
        <p:spPr>
          <a:xfrm>
            <a:off x="2313671" y="3730228"/>
            <a:ext cx="2233729" cy="4400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新日志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doily:73</a:t>
            </a:r>
            <a:endParaRPr lang="zh-CN" altLang="en-US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E94A14AC-A979-2267-273D-3ACAB43F576D}"/>
              </a:ext>
            </a:extLst>
          </p:cNvPr>
          <p:cNvCxnSpPr>
            <a:cxnSpLocks/>
            <a:stCxn id="44" idx="3"/>
          </p:cNvCxnSpPr>
          <p:nvPr/>
        </p:nvCxnSpPr>
        <p:spPr>
          <a:xfrm>
            <a:off x="4547400" y="3950274"/>
            <a:ext cx="167905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矩形: 一个圆顶角，剪去另一个顶角 25">
            <a:extLst>
              <a:ext uri="{FF2B5EF4-FFF2-40B4-BE49-F238E27FC236}">
                <a16:creationId xmlns:a16="http://schemas.microsoft.com/office/drawing/2014/main" id="{3B87207E-CEE4-AA54-9999-93974B5B325E}"/>
              </a:ext>
            </a:extLst>
          </p:cNvPr>
          <p:cNvSpPr/>
          <p:nvPr/>
        </p:nvSpPr>
        <p:spPr>
          <a:xfrm>
            <a:off x="2463459" y="4661029"/>
            <a:ext cx="1934154" cy="1512057"/>
          </a:xfrm>
          <a:prstGeom prst="snip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WAL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BB5BD390-DD30-0D72-BE56-67D115B15D76}"/>
              </a:ext>
            </a:extLst>
          </p:cNvPr>
          <p:cNvCxnSpPr>
            <a:cxnSpLocks/>
            <a:stCxn id="44" idx="2"/>
            <a:endCxn id="26" idx="3"/>
          </p:cNvCxnSpPr>
          <p:nvPr/>
        </p:nvCxnSpPr>
        <p:spPr>
          <a:xfrm>
            <a:off x="3430536" y="4170320"/>
            <a:ext cx="0" cy="4907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1" name="Picture 6" descr="Tombstone Images – Browse 226,371 Stock Photos, Vectors, and Video | Adobe  Stock">
            <a:extLst>
              <a:ext uri="{FF2B5EF4-FFF2-40B4-BE49-F238E27FC236}">
                <a16:creationId xmlns:a16="http://schemas.microsoft.com/office/drawing/2014/main" id="{F62B7E8D-C237-9E6D-4346-01F339ABF1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5" t="4859" r="56740" b="1101"/>
          <a:stretch/>
        </p:blipFill>
        <p:spPr bwMode="auto">
          <a:xfrm flipH="1">
            <a:off x="7563040" y="5454366"/>
            <a:ext cx="234728" cy="305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7248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809E5E-52DB-D973-A13E-59D49C20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SSTable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839ADA-A064-95FB-0148-3DFDFC82B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96479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当</a:t>
            </a:r>
            <a:r>
              <a:rPr lang="en-US" altLang="zh-CN" dirty="0" err="1"/>
              <a:t>MemTable</a:t>
            </a:r>
            <a:r>
              <a:rPr lang="zh-CN" altLang="en-US" dirty="0"/>
              <a:t>里的数据超过上限时，会被刷入磁盘，成为</a:t>
            </a:r>
            <a:r>
              <a:rPr lang="en-US" altLang="zh-CN" dirty="0"/>
              <a:t>Segment</a:t>
            </a:r>
            <a:r>
              <a:rPr lang="zh-CN" altLang="en-US" dirty="0"/>
              <a:t>，一个</a:t>
            </a:r>
            <a:r>
              <a:rPr lang="en-US" altLang="zh-CN" dirty="0"/>
              <a:t>Segment</a:t>
            </a:r>
            <a:r>
              <a:rPr lang="zh-CN" altLang="en-US" dirty="0"/>
              <a:t>内不存在重复的</a:t>
            </a:r>
            <a:r>
              <a:rPr lang="en-US" altLang="zh-CN" dirty="0"/>
              <a:t>key</a:t>
            </a:r>
            <a:r>
              <a:rPr lang="zh-CN" altLang="en-US" dirty="0"/>
              <a:t>，且这些</a:t>
            </a:r>
            <a:r>
              <a:rPr lang="en-US" altLang="zh-CN" dirty="0"/>
              <a:t>key</a:t>
            </a:r>
            <a:r>
              <a:rPr lang="zh-CN" altLang="en-US" dirty="0"/>
              <a:t>在磁盘上是有序存储的。多个</a:t>
            </a:r>
            <a:r>
              <a:rPr lang="en-US" altLang="zh-CN" dirty="0"/>
              <a:t>Segment</a:t>
            </a:r>
            <a:r>
              <a:rPr lang="zh-CN" altLang="en-US" dirty="0"/>
              <a:t>集合在一起称为</a:t>
            </a:r>
            <a:r>
              <a:rPr lang="en-US" altLang="zh-CN" dirty="0" err="1"/>
              <a:t>SSTable</a:t>
            </a:r>
            <a:r>
              <a:rPr lang="en-US" altLang="zh-CN" dirty="0"/>
              <a:t>(Sorted String Table)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Segment</a:t>
            </a:r>
            <a:r>
              <a:rPr lang="zh-CN" altLang="en-US" dirty="0"/>
              <a:t>一旦生成，里面的数据就不允许再修改</a:t>
            </a:r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62F1ADC-7E8E-4C3D-05BA-5D1911A312C1}"/>
              </a:ext>
            </a:extLst>
          </p:cNvPr>
          <p:cNvSpPr/>
          <p:nvPr/>
        </p:nvSpPr>
        <p:spPr>
          <a:xfrm>
            <a:off x="5810865" y="2938951"/>
            <a:ext cx="5542935" cy="297164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SSTable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9EF734B-30F9-F4A8-6F19-5B6745AB8F76}"/>
              </a:ext>
            </a:extLst>
          </p:cNvPr>
          <p:cNvSpPr/>
          <p:nvPr/>
        </p:nvSpPr>
        <p:spPr>
          <a:xfrm>
            <a:off x="6023487" y="3460060"/>
            <a:ext cx="5117690" cy="6463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Segment1</a:t>
            </a: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CE1D926-3661-7230-2F7B-47F32205832D}"/>
              </a:ext>
            </a:extLst>
          </p:cNvPr>
          <p:cNvSpPr/>
          <p:nvPr/>
        </p:nvSpPr>
        <p:spPr>
          <a:xfrm>
            <a:off x="6023487" y="4283761"/>
            <a:ext cx="5117690" cy="6463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Segment2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2F5079A-1189-EB75-7122-B0C225AAB480}"/>
              </a:ext>
            </a:extLst>
          </p:cNvPr>
          <p:cNvSpPr/>
          <p:nvPr/>
        </p:nvSpPr>
        <p:spPr>
          <a:xfrm>
            <a:off x="6023487" y="5107463"/>
            <a:ext cx="5117690" cy="646318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Segment3</a:t>
            </a:r>
          </a:p>
        </p:txBody>
      </p:sp>
      <p:graphicFrame>
        <p:nvGraphicFramePr>
          <p:cNvPr id="8" name="表格 10">
            <a:extLst>
              <a:ext uri="{FF2B5EF4-FFF2-40B4-BE49-F238E27FC236}">
                <a16:creationId xmlns:a16="http://schemas.microsoft.com/office/drawing/2014/main" id="{FE99B4C7-FBFF-683E-ED5F-47484BD30795}"/>
              </a:ext>
            </a:extLst>
          </p:cNvPr>
          <p:cNvGraphicFramePr>
            <a:graphicFrameLocks noGrp="1"/>
          </p:cNvGraphicFramePr>
          <p:nvPr/>
        </p:nvGraphicFramePr>
        <p:xfrm>
          <a:off x="7341420" y="3597799"/>
          <a:ext cx="3700203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4087">
                  <a:extLst>
                    <a:ext uri="{9D8B030D-6E8A-4147-A177-3AD203B41FA5}">
                      <a16:colId xmlns:a16="http://schemas.microsoft.com/office/drawing/2014/main" val="2094341543"/>
                    </a:ext>
                  </a:extLst>
                </a:gridCol>
                <a:gridCol w="773112">
                  <a:extLst>
                    <a:ext uri="{9D8B030D-6E8A-4147-A177-3AD203B41FA5}">
                      <a16:colId xmlns:a16="http://schemas.microsoft.com/office/drawing/2014/main" val="1618508313"/>
                    </a:ext>
                  </a:extLst>
                </a:gridCol>
                <a:gridCol w="905355">
                  <a:extLst>
                    <a:ext uri="{9D8B030D-6E8A-4147-A177-3AD203B41FA5}">
                      <a16:colId xmlns:a16="http://schemas.microsoft.com/office/drawing/2014/main" val="3185778157"/>
                    </a:ext>
                  </a:extLst>
                </a:gridCol>
                <a:gridCol w="758387">
                  <a:extLst>
                    <a:ext uri="{9D8B030D-6E8A-4147-A177-3AD203B41FA5}">
                      <a16:colId xmlns:a16="http://schemas.microsoft.com/office/drawing/2014/main" val="2135551882"/>
                    </a:ext>
                  </a:extLst>
                </a:gridCol>
                <a:gridCol w="629262">
                  <a:extLst>
                    <a:ext uri="{9D8B030D-6E8A-4147-A177-3AD203B41FA5}">
                      <a16:colId xmlns:a16="http://schemas.microsoft.com/office/drawing/2014/main" val="24130305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dog:52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dollar:27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dolphin:20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doom:79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door:2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0045735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2C71F32C-3A87-DA4D-8D97-0F821CCBFD45}"/>
              </a:ext>
            </a:extLst>
          </p:cNvPr>
          <p:cNvGraphicFramePr>
            <a:graphicFrameLocks noGrp="1"/>
          </p:cNvGraphicFramePr>
          <p:nvPr/>
        </p:nvGraphicFramePr>
        <p:xfrm>
          <a:off x="7341419" y="4418468"/>
          <a:ext cx="3700205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041">
                  <a:extLst>
                    <a:ext uri="{9D8B030D-6E8A-4147-A177-3AD203B41FA5}">
                      <a16:colId xmlns:a16="http://schemas.microsoft.com/office/drawing/2014/main" val="2094341543"/>
                    </a:ext>
                  </a:extLst>
                </a:gridCol>
                <a:gridCol w="590592">
                  <a:extLst>
                    <a:ext uri="{9D8B030D-6E8A-4147-A177-3AD203B41FA5}">
                      <a16:colId xmlns:a16="http://schemas.microsoft.com/office/drawing/2014/main" val="1618508313"/>
                    </a:ext>
                  </a:extLst>
                </a:gridCol>
                <a:gridCol w="889490">
                  <a:extLst>
                    <a:ext uri="{9D8B030D-6E8A-4147-A177-3AD203B41FA5}">
                      <a16:colId xmlns:a16="http://schemas.microsoft.com/office/drawing/2014/main" val="3185778157"/>
                    </a:ext>
                  </a:extLst>
                </a:gridCol>
                <a:gridCol w="740041">
                  <a:extLst>
                    <a:ext uri="{9D8B030D-6E8A-4147-A177-3AD203B41FA5}">
                      <a16:colId xmlns:a16="http://schemas.microsoft.com/office/drawing/2014/main" val="2135551882"/>
                    </a:ext>
                  </a:extLst>
                </a:gridCol>
                <a:gridCol w="740041">
                  <a:extLst>
                    <a:ext uri="{9D8B030D-6E8A-4147-A177-3AD203B41FA5}">
                      <a16:colId xmlns:a16="http://schemas.microsoft.com/office/drawing/2014/main" val="24130305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dog:84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doll:1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doodle:63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doom:5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dove:78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0045735"/>
                  </a:ext>
                </a:extLst>
              </a:tr>
            </a:tbl>
          </a:graphicData>
        </a:graphic>
      </p:graphicFrame>
      <p:grpSp>
        <p:nvGrpSpPr>
          <p:cNvPr id="30" name="组合 29">
            <a:extLst>
              <a:ext uri="{FF2B5EF4-FFF2-40B4-BE49-F238E27FC236}">
                <a16:creationId xmlns:a16="http://schemas.microsoft.com/office/drawing/2014/main" id="{26D93DE2-5FFF-2AEE-5B4A-C8B0FF01E551}"/>
              </a:ext>
            </a:extLst>
          </p:cNvPr>
          <p:cNvGrpSpPr/>
          <p:nvPr/>
        </p:nvGrpSpPr>
        <p:grpSpPr>
          <a:xfrm>
            <a:off x="838200" y="2938951"/>
            <a:ext cx="5185287" cy="2442857"/>
            <a:chOff x="838200" y="2938951"/>
            <a:chExt cx="5185287" cy="2442857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D6FEEAD8-1924-F853-923F-FDA63CD97402}"/>
                </a:ext>
              </a:extLst>
            </p:cNvPr>
            <p:cNvGrpSpPr/>
            <p:nvPr/>
          </p:nvGrpSpPr>
          <p:grpSpPr>
            <a:xfrm>
              <a:off x="838200" y="2938951"/>
              <a:ext cx="2907890" cy="2442857"/>
              <a:chOff x="888590" y="3582303"/>
              <a:chExt cx="2907890" cy="2442857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83456EEB-790B-E90D-06AA-709E6A00EEE2}"/>
                  </a:ext>
                </a:extLst>
              </p:cNvPr>
              <p:cNvSpPr/>
              <p:nvPr/>
            </p:nvSpPr>
            <p:spPr>
              <a:xfrm>
                <a:off x="888590" y="3583956"/>
                <a:ext cx="2907890" cy="2441204"/>
              </a:xfrm>
              <a:prstGeom prst="rect">
                <a:avLst/>
              </a:prstGeom>
              <a:ln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流程图: 接点 11">
                <a:extLst>
                  <a:ext uri="{FF2B5EF4-FFF2-40B4-BE49-F238E27FC236}">
                    <a16:creationId xmlns:a16="http://schemas.microsoft.com/office/drawing/2014/main" id="{64294748-9B69-80FD-33F0-A696C4BF329E}"/>
                  </a:ext>
                </a:extLst>
              </p:cNvPr>
              <p:cNvSpPr/>
              <p:nvPr/>
            </p:nvSpPr>
            <p:spPr>
              <a:xfrm>
                <a:off x="2113935" y="3864164"/>
                <a:ext cx="457200" cy="457200"/>
              </a:xfrm>
              <a:prstGeom prst="flowChartConnector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流程图: 接点 12">
                <a:extLst>
                  <a:ext uri="{FF2B5EF4-FFF2-40B4-BE49-F238E27FC236}">
                    <a16:creationId xmlns:a16="http://schemas.microsoft.com/office/drawing/2014/main" id="{69B5B292-77F4-2B6D-58CC-C70D213DEE02}"/>
                  </a:ext>
                </a:extLst>
              </p:cNvPr>
              <p:cNvSpPr/>
              <p:nvPr/>
            </p:nvSpPr>
            <p:spPr>
              <a:xfrm>
                <a:off x="1656735" y="4513104"/>
                <a:ext cx="457200" cy="457200"/>
              </a:xfrm>
              <a:prstGeom prst="flowChartConnector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流程图: 接点 13">
                <a:extLst>
                  <a:ext uri="{FF2B5EF4-FFF2-40B4-BE49-F238E27FC236}">
                    <a16:creationId xmlns:a16="http://schemas.microsoft.com/office/drawing/2014/main" id="{08B6C8FD-909C-46D6-5D26-2565B06F96AC}"/>
                  </a:ext>
                </a:extLst>
              </p:cNvPr>
              <p:cNvSpPr/>
              <p:nvPr/>
            </p:nvSpPr>
            <p:spPr>
              <a:xfrm>
                <a:off x="2549628" y="4513104"/>
                <a:ext cx="457200" cy="457200"/>
              </a:xfrm>
              <a:prstGeom prst="flowChartConnector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流程图: 接点 14">
                <a:extLst>
                  <a:ext uri="{FF2B5EF4-FFF2-40B4-BE49-F238E27FC236}">
                    <a16:creationId xmlns:a16="http://schemas.microsoft.com/office/drawing/2014/main" id="{28CE792D-1066-5A14-0EDF-D5B1B8100193}"/>
                  </a:ext>
                </a:extLst>
              </p:cNvPr>
              <p:cNvSpPr/>
              <p:nvPr/>
            </p:nvSpPr>
            <p:spPr>
              <a:xfrm>
                <a:off x="1199535" y="5239787"/>
                <a:ext cx="457200" cy="457200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流程图: 接点 15">
                <a:extLst>
                  <a:ext uri="{FF2B5EF4-FFF2-40B4-BE49-F238E27FC236}">
                    <a16:creationId xmlns:a16="http://schemas.microsoft.com/office/drawing/2014/main" id="{C235B586-4FBE-0DFC-0756-BFFDADCD0452}"/>
                  </a:ext>
                </a:extLst>
              </p:cNvPr>
              <p:cNvSpPr/>
              <p:nvPr/>
            </p:nvSpPr>
            <p:spPr>
              <a:xfrm>
                <a:off x="2113935" y="5239787"/>
                <a:ext cx="457200" cy="457200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流程图: 接点 16">
                <a:extLst>
                  <a:ext uri="{FF2B5EF4-FFF2-40B4-BE49-F238E27FC236}">
                    <a16:creationId xmlns:a16="http://schemas.microsoft.com/office/drawing/2014/main" id="{AEA7C5F0-730B-142E-4442-75280A35A50F}"/>
                  </a:ext>
                </a:extLst>
              </p:cNvPr>
              <p:cNvSpPr/>
              <p:nvPr/>
            </p:nvSpPr>
            <p:spPr>
              <a:xfrm>
                <a:off x="3049230" y="5239787"/>
                <a:ext cx="457200" cy="457200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EF8A7616-B5E9-9323-7767-8F6B911799A0}"/>
                  </a:ext>
                </a:extLst>
              </p:cNvPr>
              <p:cNvCxnSpPr>
                <a:stCxn id="12" idx="4"/>
                <a:endCxn id="13" idx="0"/>
              </p:cNvCxnSpPr>
              <p:nvPr/>
            </p:nvCxnSpPr>
            <p:spPr>
              <a:xfrm flipH="1">
                <a:off x="1885335" y="4321364"/>
                <a:ext cx="457200" cy="19174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0E446DF9-DF5B-62EA-5663-1F403152903B}"/>
                  </a:ext>
                </a:extLst>
              </p:cNvPr>
              <p:cNvCxnSpPr>
                <a:cxnSpLocks/>
                <a:stCxn id="12" idx="4"/>
                <a:endCxn id="14" idx="0"/>
              </p:cNvCxnSpPr>
              <p:nvPr/>
            </p:nvCxnSpPr>
            <p:spPr>
              <a:xfrm>
                <a:off x="2342535" y="4321364"/>
                <a:ext cx="435693" cy="19174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B6D7FE84-9312-4CC6-AE10-B644B348D21E}"/>
                  </a:ext>
                </a:extLst>
              </p:cNvPr>
              <p:cNvCxnSpPr>
                <a:cxnSpLocks/>
                <a:stCxn id="13" idx="4"/>
                <a:endCxn id="15" idx="0"/>
              </p:cNvCxnSpPr>
              <p:nvPr/>
            </p:nvCxnSpPr>
            <p:spPr>
              <a:xfrm flipH="1">
                <a:off x="1428135" y="4970304"/>
                <a:ext cx="457200" cy="2694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03B15A64-3689-5590-195C-C8E7CA265878}"/>
                  </a:ext>
                </a:extLst>
              </p:cNvPr>
              <p:cNvCxnSpPr>
                <a:cxnSpLocks/>
                <a:stCxn id="13" idx="4"/>
                <a:endCxn id="16" idx="0"/>
              </p:cNvCxnSpPr>
              <p:nvPr/>
            </p:nvCxnSpPr>
            <p:spPr>
              <a:xfrm>
                <a:off x="1885335" y="4970304"/>
                <a:ext cx="457200" cy="2694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808F1B53-8153-A607-7621-396CC68F5B55}"/>
                  </a:ext>
                </a:extLst>
              </p:cNvPr>
              <p:cNvCxnSpPr>
                <a:cxnSpLocks/>
                <a:stCxn id="14" idx="4"/>
                <a:endCxn id="17" idx="0"/>
              </p:cNvCxnSpPr>
              <p:nvPr/>
            </p:nvCxnSpPr>
            <p:spPr>
              <a:xfrm>
                <a:off x="2778228" y="4970304"/>
                <a:ext cx="499602" cy="2694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E0AAC92F-B0B0-B02C-E057-D64AFBE1B8E4}"/>
                  </a:ext>
                </a:extLst>
              </p:cNvPr>
              <p:cNvSpPr txBox="1"/>
              <p:nvPr/>
            </p:nvSpPr>
            <p:spPr>
              <a:xfrm>
                <a:off x="892924" y="3582303"/>
                <a:ext cx="12818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err="1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MemTable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02EB5360-E187-7853-DD7A-D5AFE4C53D3C}"/>
                </a:ext>
              </a:extLst>
            </p:cNvPr>
            <p:cNvCxnSpPr>
              <a:cxnSpLocks/>
              <a:stCxn id="11" idx="3"/>
              <a:endCxn id="5" idx="1"/>
            </p:cNvCxnSpPr>
            <p:nvPr/>
          </p:nvCxnSpPr>
          <p:spPr>
            <a:xfrm flipV="1">
              <a:off x="3746090" y="3783219"/>
              <a:ext cx="2277397" cy="37798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B2E28670-460F-7D0C-53D9-F95C6B7EB299}"/>
              </a:ext>
            </a:extLst>
          </p:cNvPr>
          <p:cNvGrpSpPr/>
          <p:nvPr/>
        </p:nvGrpSpPr>
        <p:grpSpPr>
          <a:xfrm>
            <a:off x="838200" y="3497055"/>
            <a:ext cx="5185287" cy="2442857"/>
            <a:chOff x="838200" y="3497055"/>
            <a:chExt cx="5185287" cy="2442857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8F45F82E-2277-A75A-6500-F0A7D03D4DE5}"/>
                </a:ext>
              </a:extLst>
            </p:cNvPr>
            <p:cNvGrpSpPr/>
            <p:nvPr/>
          </p:nvGrpSpPr>
          <p:grpSpPr>
            <a:xfrm>
              <a:off x="838200" y="3497055"/>
              <a:ext cx="2907890" cy="2442857"/>
              <a:chOff x="888590" y="3582303"/>
              <a:chExt cx="2907890" cy="2442857"/>
            </a:xfrm>
          </p:grpSpPr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2FF53392-FE05-9D1C-8D26-BDCBD8CAFE72}"/>
                  </a:ext>
                </a:extLst>
              </p:cNvPr>
              <p:cNvSpPr/>
              <p:nvPr/>
            </p:nvSpPr>
            <p:spPr>
              <a:xfrm>
                <a:off x="888590" y="3583956"/>
                <a:ext cx="2907890" cy="2441204"/>
              </a:xfrm>
              <a:prstGeom prst="rect">
                <a:avLst/>
              </a:prstGeom>
              <a:ln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流程图: 接点 34">
                <a:extLst>
                  <a:ext uri="{FF2B5EF4-FFF2-40B4-BE49-F238E27FC236}">
                    <a16:creationId xmlns:a16="http://schemas.microsoft.com/office/drawing/2014/main" id="{30E101B4-E142-0AE3-BD7A-0A464D9870CD}"/>
                  </a:ext>
                </a:extLst>
              </p:cNvPr>
              <p:cNvSpPr/>
              <p:nvPr/>
            </p:nvSpPr>
            <p:spPr>
              <a:xfrm>
                <a:off x="2113935" y="3864164"/>
                <a:ext cx="457200" cy="457200"/>
              </a:xfrm>
              <a:prstGeom prst="flowChartConnector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流程图: 接点 35">
                <a:extLst>
                  <a:ext uri="{FF2B5EF4-FFF2-40B4-BE49-F238E27FC236}">
                    <a16:creationId xmlns:a16="http://schemas.microsoft.com/office/drawing/2014/main" id="{61D7E340-8422-0CBF-B3FD-242CF9C0FB9F}"/>
                  </a:ext>
                </a:extLst>
              </p:cNvPr>
              <p:cNvSpPr/>
              <p:nvPr/>
            </p:nvSpPr>
            <p:spPr>
              <a:xfrm>
                <a:off x="1656735" y="4513104"/>
                <a:ext cx="457200" cy="457200"/>
              </a:xfrm>
              <a:prstGeom prst="flowChartConnector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流程图: 接点 36">
                <a:extLst>
                  <a:ext uri="{FF2B5EF4-FFF2-40B4-BE49-F238E27FC236}">
                    <a16:creationId xmlns:a16="http://schemas.microsoft.com/office/drawing/2014/main" id="{37054949-D24D-C9B7-5258-378A27F5FF8C}"/>
                  </a:ext>
                </a:extLst>
              </p:cNvPr>
              <p:cNvSpPr/>
              <p:nvPr/>
            </p:nvSpPr>
            <p:spPr>
              <a:xfrm>
                <a:off x="2549628" y="4513104"/>
                <a:ext cx="457200" cy="457200"/>
              </a:xfrm>
              <a:prstGeom prst="flowChartConnector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流程图: 接点 37">
                <a:extLst>
                  <a:ext uri="{FF2B5EF4-FFF2-40B4-BE49-F238E27FC236}">
                    <a16:creationId xmlns:a16="http://schemas.microsoft.com/office/drawing/2014/main" id="{5992033B-DC38-1AE8-7FA5-8C4C3AE3108E}"/>
                  </a:ext>
                </a:extLst>
              </p:cNvPr>
              <p:cNvSpPr/>
              <p:nvPr/>
            </p:nvSpPr>
            <p:spPr>
              <a:xfrm>
                <a:off x="1199535" y="5239787"/>
                <a:ext cx="457200" cy="457200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接点 38">
                <a:extLst>
                  <a:ext uri="{FF2B5EF4-FFF2-40B4-BE49-F238E27FC236}">
                    <a16:creationId xmlns:a16="http://schemas.microsoft.com/office/drawing/2014/main" id="{5ADBC71B-DCC7-0B02-E8F4-599F4F65E7BC}"/>
                  </a:ext>
                </a:extLst>
              </p:cNvPr>
              <p:cNvSpPr/>
              <p:nvPr/>
            </p:nvSpPr>
            <p:spPr>
              <a:xfrm>
                <a:off x="2113935" y="5239787"/>
                <a:ext cx="457200" cy="457200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流程图: 接点 39">
                <a:extLst>
                  <a:ext uri="{FF2B5EF4-FFF2-40B4-BE49-F238E27FC236}">
                    <a16:creationId xmlns:a16="http://schemas.microsoft.com/office/drawing/2014/main" id="{294B3A46-D53B-8D24-8A9F-5EF51D5BFB41}"/>
                  </a:ext>
                </a:extLst>
              </p:cNvPr>
              <p:cNvSpPr/>
              <p:nvPr/>
            </p:nvSpPr>
            <p:spPr>
              <a:xfrm>
                <a:off x="3049230" y="5239787"/>
                <a:ext cx="457200" cy="457200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1" name="直接箭头连接符 40">
                <a:extLst>
                  <a:ext uri="{FF2B5EF4-FFF2-40B4-BE49-F238E27FC236}">
                    <a16:creationId xmlns:a16="http://schemas.microsoft.com/office/drawing/2014/main" id="{7F4736B4-BCEF-3EAE-9FBB-449DA122713D}"/>
                  </a:ext>
                </a:extLst>
              </p:cNvPr>
              <p:cNvCxnSpPr>
                <a:stCxn id="35" idx="4"/>
                <a:endCxn id="36" idx="0"/>
              </p:cNvCxnSpPr>
              <p:nvPr/>
            </p:nvCxnSpPr>
            <p:spPr>
              <a:xfrm flipH="1">
                <a:off x="1885335" y="4321364"/>
                <a:ext cx="457200" cy="19174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直接箭头连接符 41">
                <a:extLst>
                  <a:ext uri="{FF2B5EF4-FFF2-40B4-BE49-F238E27FC236}">
                    <a16:creationId xmlns:a16="http://schemas.microsoft.com/office/drawing/2014/main" id="{123C2FBB-E63A-A645-80DD-C3E226CD9390}"/>
                  </a:ext>
                </a:extLst>
              </p:cNvPr>
              <p:cNvCxnSpPr>
                <a:cxnSpLocks/>
                <a:stCxn id="35" idx="4"/>
                <a:endCxn id="37" idx="0"/>
              </p:cNvCxnSpPr>
              <p:nvPr/>
            </p:nvCxnSpPr>
            <p:spPr>
              <a:xfrm>
                <a:off x="2342535" y="4321364"/>
                <a:ext cx="435693" cy="19174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直接箭头连接符 42">
                <a:extLst>
                  <a:ext uri="{FF2B5EF4-FFF2-40B4-BE49-F238E27FC236}">
                    <a16:creationId xmlns:a16="http://schemas.microsoft.com/office/drawing/2014/main" id="{4F60BAB4-D367-9793-C0D9-014B10E6BF12}"/>
                  </a:ext>
                </a:extLst>
              </p:cNvPr>
              <p:cNvCxnSpPr>
                <a:cxnSpLocks/>
                <a:stCxn id="36" idx="4"/>
                <a:endCxn id="38" idx="0"/>
              </p:cNvCxnSpPr>
              <p:nvPr/>
            </p:nvCxnSpPr>
            <p:spPr>
              <a:xfrm flipH="1">
                <a:off x="1428135" y="4970304"/>
                <a:ext cx="457200" cy="2694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直接箭头连接符 43">
                <a:extLst>
                  <a:ext uri="{FF2B5EF4-FFF2-40B4-BE49-F238E27FC236}">
                    <a16:creationId xmlns:a16="http://schemas.microsoft.com/office/drawing/2014/main" id="{5A532C14-EE63-4766-10B0-144BB58E6385}"/>
                  </a:ext>
                </a:extLst>
              </p:cNvPr>
              <p:cNvCxnSpPr>
                <a:cxnSpLocks/>
                <a:stCxn id="36" idx="4"/>
                <a:endCxn id="39" idx="0"/>
              </p:cNvCxnSpPr>
              <p:nvPr/>
            </p:nvCxnSpPr>
            <p:spPr>
              <a:xfrm>
                <a:off x="1885335" y="4970304"/>
                <a:ext cx="457200" cy="2694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直接箭头连接符 44">
                <a:extLst>
                  <a:ext uri="{FF2B5EF4-FFF2-40B4-BE49-F238E27FC236}">
                    <a16:creationId xmlns:a16="http://schemas.microsoft.com/office/drawing/2014/main" id="{8FF4FC75-D8DC-A89D-E125-B99BD9283929}"/>
                  </a:ext>
                </a:extLst>
              </p:cNvPr>
              <p:cNvCxnSpPr>
                <a:cxnSpLocks/>
                <a:stCxn id="37" idx="4"/>
                <a:endCxn id="40" idx="0"/>
              </p:cNvCxnSpPr>
              <p:nvPr/>
            </p:nvCxnSpPr>
            <p:spPr>
              <a:xfrm>
                <a:off x="2778228" y="4970304"/>
                <a:ext cx="499602" cy="2694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A064D495-14E8-C7B6-21AE-26CDF5A8101B}"/>
                  </a:ext>
                </a:extLst>
              </p:cNvPr>
              <p:cNvSpPr txBox="1"/>
              <p:nvPr/>
            </p:nvSpPr>
            <p:spPr>
              <a:xfrm>
                <a:off x="892924" y="3582303"/>
                <a:ext cx="12818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err="1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MemTable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76FFCF05-B8DF-8EF0-34F7-7092E1F27613}"/>
                </a:ext>
              </a:extLst>
            </p:cNvPr>
            <p:cNvCxnSpPr>
              <a:cxnSpLocks/>
              <a:stCxn id="34" idx="3"/>
            </p:cNvCxnSpPr>
            <p:nvPr/>
          </p:nvCxnSpPr>
          <p:spPr>
            <a:xfrm flipV="1">
              <a:off x="3746090" y="4603888"/>
              <a:ext cx="2277397" cy="11542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4DC69A6D-5840-3A47-287F-EDEB2A3553AA}"/>
              </a:ext>
            </a:extLst>
          </p:cNvPr>
          <p:cNvGrpSpPr/>
          <p:nvPr/>
        </p:nvGrpSpPr>
        <p:grpSpPr>
          <a:xfrm>
            <a:off x="838200" y="4024824"/>
            <a:ext cx="5185287" cy="2442857"/>
            <a:chOff x="838200" y="4024824"/>
            <a:chExt cx="5185287" cy="2442857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83D4BF68-82E9-3D88-D8EC-ADA40C9BA225}"/>
                </a:ext>
              </a:extLst>
            </p:cNvPr>
            <p:cNvGrpSpPr/>
            <p:nvPr/>
          </p:nvGrpSpPr>
          <p:grpSpPr>
            <a:xfrm>
              <a:off x="838200" y="4024824"/>
              <a:ext cx="2907890" cy="2442857"/>
              <a:chOff x="888590" y="3582303"/>
              <a:chExt cx="2907890" cy="2442857"/>
            </a:xfrm>
          </p:grpSpPr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582EDBB5-13CE-766E-6CA1-56D140C9F8BC}"/>
                  </a:ext>
                </a:extLst>
              </p:cNvPr>
              <p:cNvSpPr/>
              <p:nvPr/>
            </p:nvSpPr>
            <p:spPr>
              <a:xfrm>
                <a:off x="888590" y="3583956"/>
                <a:ext cx="2907890" cy="2441204"/>
              </a:xfrm>
              <a:prstGeom prst="rect">
                <a:avLst/>
              </a:prstGeom>
              <a:ln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流程图: 接点 50">
                <a:extLst>
                  <a:ext uri="{FF2B5EF4-FFF2-40B4-BE49-F238E27FC236}">
                    <a16:creationId xmlns:a16="http://schemas.microsoft.com/office/drawing/2014/main" id="{4E2D66AE-EB5F-6AAE-2F74-0F95F071E004}"/>
                  </a:ext>
                </a:extLst>
              </p:cNvPr>
              <p:cNvSpPr/>
              <p:nvPr/>
            </p:nvSpPr>
            <p:spPr>
              <a:xfrm>
                <a:off x="2113935" y="3864164"/>
                <a:ext cx="457200" cy="457200"/>
              </a:xfrm>
              <a:prstGeom prst="flowChartConnector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流程图: 接点 51">
                <a:extLst>
                  <a:ext uri="{FF2B5EF4-FFF2-40B4-BE49-F238E27FC236}">
                    <a16:creationId xmlns:a16="http://schemas.microsoft.com/office/drawing/2014/main" id="{6419B569-BD30-28AE-4EA9-AF35FA2A3A8A}"/>
                  </a:ext>
                </a:extLst>
              </p:cNvPr>
              <p:cNvSpPr/>
              <p:nvPr/>
            </p:nvSpPr>
            <p:spPr>
              <a:xfrm>
                <a:off x="1656735" y="4513104"/>
                <a:ext cx="457200" cy="457200"/>
              </a:xfrm>
              <a:prstGeom prst="flowChartConnector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流程图: 接点 52">
                <a:extLst>
                  <a:ext uri="{FF2B5EF4-FFF2-40B4-BE49-F238E27FC236}">
                    <a16:creationId xmlns:a16="http://schemas.microsoft.com/office/drawing/2014/main" id="{1092FF10-8CE8-2503-0528-DF1316E4C68D}"/>
                  </a:ext>
                </a:extLst>
              </p:cNvPr>
              <p:cNvSpPr/>
              <p:nvPr/>
            </p:nvSpPr>
            <p:spPr>
              <a:xfrm>
                <a:off x="2549628" y="4513104"/>
                <a:ext cx="457200" cy="457200"/>
              </a:xfrm>
              <a:prstGeom prst="flowChartConnector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流程图: 接点 53">
                <a:extLst>
                  <a:ext uri="{FF2B5EF4-FFF2-40B4-BE49-F238E27FC236}">
                    <a16:creationId xmlns:a16="http://schemas.microsoft.com/office/drawing/2014/main" id="{865321F8-746B-0668-C473-19BD3A25B095}"/>
                  </a:ext>
                </a:extLst>
              </p:cNvPr>
              <p:cNvSpPr/>
              <p:nvPr/>
            </p:nvSpPr>
            <p:spPr>
              <a:xfrm>
                <a:off x="1199535" y="5239787"/>
                <a:ext cx="457200" cy="457200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流程图: 接点 54">
                <a:extLst>
                  <a:ext uri="{FF2B5EF4-FFF2-40B4-BE49-F238E27FC236}">
                    <a16:creationId xmlns:a16="http://schemas.microsoft.com/office/drawing/2014/main" id="{62C96116-C2B6-FFD8-5DA1-947C782F12F4}"/>
                  </a:ext>
                </a:extLst>
              </p:cNvPr>
              <p:cNvSpPr/>
              <p:nvPr/>
            </p:nvSpPr>
            <p:spPr>
              <a:xfrm>
                <a:off x="2113935" y="5239787"/>
                <a:ext cx="457200" cy="457200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流程图: 接点 55">
                <a:extLst>
                  <a:ext uri="{FF2B5EF4-FFF2-40B4-BE49-F238E27FC236}">
                    <a16:creationId xmlns:a16="http://schemas.microsoft.com/office/drawing/2014/main" id="{FB05647C-B8FF-27C6-9D8E-FE6CF9BF0FC8}"/>
                  </a:ext>
                </a:extLst>
              </p:cNvPr>
              <p:cNvSpPr/>
              <p:nvPr/>
            </p:nvSpPr>
            <p:spPr>
              <a:xfrm>
                <a:off x="3049230" y="5239787"/>
                <a:ext cx="457200" cy="457200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7" name="直接箭头连接符 56">
                <a:extLst>
                  <a:ext uri="{FF2B5EF4-FFF2-40B4-BE49-F238E27FC236}">
                    <a16:creationId xmlns:a16="http://schemas.microsoft.com/office/drawing/2014/main" id="{E3BB0005-3731-1772-FC7A-257FC5F9F87F}"/>
                  </a:ext>
                </a:extLst>
              </p:cNvPr>
              <p:cNvCxnSpPr>
                <a:stCxn id="51" idx="4"/>
                <a:endCxn id="52" idx="0"/>
              </p:cNvCxnSpPr>
              <p:nvPr/>
            </p:nvCxnSpPr>
            <p:spPr>
              <a:xfrm flipH="1">
                <a:off x="1885335" y="4321364"/>
                <a:ext cx="457200" cy="19174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直接箭头连接符 57">
                <a:extLst>
                  <a:ext uri="{FF2B5EF4-FFF2-40B4-BE49-F238E27FC236}">
                    <a16:creationId xmlns:a16="http://schemas.microsoft.com/office/drawing/2014/main" id="{5636737A-258C-7E19-12DB-7FFD5F6F9DA1}"/>
                  </a:ext>
                </a:extLst>
              </p:cNvPr>
              <p:cNvCxnSpPr>
                <a:cxnSpLocks/>
                <a:stCxn id="51" idx="4"/>
                <a:endCxn id="53" idx="0"/>
              </p:cNvCxnSpPr>
              <p:nvPr/>
            </p:nvCxnSpPr>
            <p:spPr>
              <a:xfrm>
                <a:off x="2342535" y="4321364"/>
                <a:ext cx="435693" cy="19174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箭头连接符 58">
                <a:extLst>
                  <a:ext uri="{FF2B5EF4-FFF2-40B4-BE49-F238E27FC236}">
                    <a16:creationId xmlns:a16="http://schemas.microsoft.com/office/drawing/2014/main" id="{12713121-4871-4E69-DD8C-C9B9CAD847BB}"/>
                  </a:ext>
                </a:extLst>
              </p:cNvPr>
              <p:cNvCxnSpPr>
                <a:cxnSpLocks/>
                <a:stCxn id="52" idx="4"/>
                <a:endCxn id="54" idx="0"/>
              </p:cNvCxnSpPr>
              <p:nvPr/>
            </p:nvCxnSpPr>
            <p:spPr>
              <a:xfrm flipH="1">
                <a:off x="1428135" y="4970304"/>
                <a:ext cx="457200" cy="2694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箭头连接符 59">
                <a:extLst>
                  <a:ext uri="{FF2B5EF4-FFF2-40B4-BE49-F238E27FC236}">
                    <a16:creationId xmlns:a16="http://schemas.microsoft.com/office/drawing/2014/main" id="{278C9626-7969-B5FC-7495-8396049C2B8B}"/>
                  </a:ext>
                </a:extLst>
              </p:cNvPr>
              <p:cNvCxnSpPr>
                <a:cxnSpLocks/>
                <a:stCxn id="52" idx="4"/>
                <a:endCxn id="55" idx="0"/>
              </p:cNvCxnSpPr>
              <p:nvPr/>
            </p:nvCxnSpPr>
            <p:spPr>
              <a:xfrm>
                <a:off x="1885335" y="4970304"/>
                <a:ext cx="457200" cy="2694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箭头连接符 60">
                <a:extLst>
                  <a:ext uri="{FF2B5EF4-FFF2-40B4-BE49-F238E27FC236}">
                    <a16:creationId xmlns:a16="http://schemas.microsoft.com/office/drawing/2014/main" id="{8C003544-55A7-EC41-EE05-09B507EF05A8}"/>
                  </a:ext>
                </a:extLst>
              </p:cNvPr>
              <p:cNvCxnSpPr>
                <a:cxnSpLocks/>
                <a:stCxn id="53" idx="4"/>
                <a:endCxn id="56" idx="0"/>
              </p:cNvCxnSpPr>
              <p:nvPr/>
            </p:nvCxnSpPr>
            <p:spPr>
              <a:xfrm>
                <a:off x="2778228" y="4970304"/>
                <a:ext cx="499602" cy="2694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B54C9C3E-25BB-3B35-082E-C205483C4780}"/>
                  </a:ext>
                </a:extLst>
              </p:cNvPr>
              <p:cNvSpPr txBox="1"/>
              <p:nvPr/>
            </p:nvSpPr>
            <p:spPr>
              <a:xfrm>
                <a:off x="892924" y="3582303"/>
                <a:ext cx="12818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err="1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MemTable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67C9D8BD-F35D-B3F0-2FE7-60D232880CF6}"/>
                </a:ext>
              </a:extLst>
            </p:cNvPr>
            <p:cNvCxnSpPr>
              <a:cxnSpLocks/>
              <a:stCxn id="50" idx="3"/>
              <a:endCxn id="7" idx="1"/>
            </p:cNvCxnSpPr>
            <p:nvPr/>
          </p:nvCxnSpPr>
          <p:spPr>
            <a:xfrm>
              <a:off x="3746090" y="5247079"/>
              <a:ext cx="2277397" cy="18354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30" name="Picture 6" descr="Tombstone Images – Browse 226,371 Stock Photos, Vectors, and Video | Adobe  Stock">
            <a:extLst>
              <a:ext uri="{FF2B5EF4-FFF2-40B4-BE49-F238E27FC236}">
                <a16:creationId xmlns:a16="http://schemas.microsoft.com/office/drawing/2014/main" id="{A53896F8-0B7D-94F5-DDF9-883763ACB1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5" t="4859" r="56740" b="1101"/>
          <a:stretch/>
        </p:blipFill>
        <p:spPr bwMode="auto">
          <a:xfrm flipH="1">
            <a:off x="10091897" y="4499586"/>
            <a:ext cx="177121" cy="23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84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2AA9D1-1A0A-1D61-B024-1F0CD037D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BCCD25-35E2-C02F-D161-9B5150836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迭代器模式</a:t>
            </a:r>
          </a:p>
          <a:p>
            <a:r>
              <a:rPr lang="zh-CN" altLang="en-US" dirty="0"/>
              <a:t>工厂模式</a:t>
            </a:r>
          </a:p>
          <a:p>
            <a:r>
              <a:rPr lang="zh-CN" altLang="en-US" dirty="0"/>
              <a:t>生成器模式</a:t>
            </a:r>
          </a:p>
          <a:p>
            <a:r>
              <a:rPr lang="zh-CN" altLang="en-US" dirty="0"/>
              <a:t>单例模式</a:t>
            </a:r>
          </a:p>
          <a:p>
            <a:r>
              <a:rPr lang="zh-CN" altLang="en-US"/>
              <a:t>外观模式   </a:t>
            </a:r>
            <a:endParaRPr lang="zh-CN" altLang="en-US" dirty="0"/>
          </a:p>
          <a:p>
            <a:r>
              <a:rPr lang="zh-CN" altLang="en-US" dirty="0"/>
              <a:t>代理模式</a:t>
            </a:r>
          </a:p>
          <a:p>
            <a:r>
              <a:rPr lang="zh-CN" altLang="en-US" dirty="0"/>
              <a:t>策略模式</a:t>
            </a:r>
          </a:p>
          <a:p>
            <a:r>
              <a:rPr lang="zh-CN" altLang="en-US" dirty="0"/>
              <a:t>模板方法模式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CB60788-8465-4C90-81B4-C96776ED6F56}"/>
              </a:ext>
            </a:extLst>
          </p:cNvPr>
          <p:cNvSpPr txBox="1"/>
          <p:nvPr/>
        </p:nvSpPr>
        <p:spPr>
          <a:xfrm>
            <a:off x="4663439" y="2951946"/>
            <a:ext cx="51842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沉浸在</a:t>
            </a:r>
            <a:r>
              <a:rPr lang="en-US" altLang="zh-CN" sz="2800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2800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个</a:t>
            </a:r>
            <a:r>
              <a:rPr lang="zh-CN" altLang="en-US" sz="28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真实</a:t>
            </a:r>
            <a:r>
              <a:rPr lang="zh-CN" altLang="en-US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的项目中，深刻体会各个设计模式的核心思想</a:t>
            </a:r>
          </a:p>
        </p:txBody>
      </p:sp>
    </p:spTree>
    <p:extLst>
      <p:ext uri="{BB962C8B-B14F-4D97-AF65-F5344CB8AC3E}">
        <p14:creationId xmlns:p14="http://schemas.microsoft.com/office/powerpoint/2010/main" val="2630240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462CEF-CB48-691F-A703-B0F2B9351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LSM</a:t>
            </a:r>
            <a:r>
              <a:rPr lang="zh-CN" altLang="en-US" dirty="0"/>
              <a:t>查询过程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9F207E-DDE9-14CD-F3A2-55FDB84F6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00626"/>
          </a:xfrm>
        </p:spPr>
        <p:txBody>
          <a:bodyPr>
            <a:normAutofit fontScale="55000" lnSpcReduction="20000"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首先从</a:t>
            </a:r>
            <a:r>
              <a:rPr lang="en-US" altLang="zh-CN" dirty="0" err="1"/>
              <a:t>MemTable</a:t>
            </a:r>
            <a:r>
              <a:rPr lang="zh-CN" altLang="en-US" dirty="0"/>
              <a:t>里查找</a:t>
            </a:r>
            <a:r>
              <a:rPr lang="en-US" altLang="zh-CN" dirty="0"/>
              <a:t>key</a:t>
            </a:r>
            <a:r>
              <a:rPr lang="zh-CN" altLang="en-US" dirty="0"/>
              <a:t>，如果找不到再查询</a:t>
            </a:r>
            <a:r>
              <a:rPr lang="en-US" altLang="zh-CN" dirty="0" err="1"/>
              <a:t>SSTable</a:t>
            </a:r>
            <a:endParaRPr lang="en-US" altLang="zh-CN" dirty="0"/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在内存里维护一个索引，记录每个</a:t>
            </a:r>
            <a:r>
              <a:rPr lang="en-US" altLang="zh-CN" dirty="0"/>
              <a:t>Segment key</a:t>
            </a:r>
            <a:r>
              <a:rPr lang="zh-CN" altLang="en-US" dirty="0"/>
              <a:t>的起止范围，只查询那些包含</a:t>
            </a:r>
            <a:r>
              <a:rPr lang="en-US" altLang="zh-CN" dirty="0"/>
              <a:t>target key</a:t>
            </a:r>
            <a:r>
              <a:rPr lang="zh-CN" altLang="en-US" dirty="0"/>
              <a:t>的</a:t>
            </a:r>
            <a:r>
              <a:rPr lang="en-US" altLang="zh-CN" dirty="0"/>
              <a:t>Segment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确定若干个</a:t>
            </a:r>
            <a:r>
              <a:rPr lang="en-US" altLang="zh-CN" dirty="0"/>
              <a:t>Segment</a:t>
            </a:r>
            <a:r>
              <a:rPr lang="zh-CN" altLang="en-US" dirty="0"/>
              <a:t>后逆序扫描</a:t>
            </a:r>
            <a:r>
              <a:rPr lang="en-US" altLang="zh-CN" dirty="0"/>
              <a:t>(</a:t>
            </a:r>
            <a:r>
              <a:rPr lang="zh-CN" altLang="en-US" dirty="0"/>
              <a:t>优先扫描最新的</a:t>
            </a:r>
            <a:r>
              <a:rPr lang="en-US" altLang="zh-CN" dirty="0"/>
              <a:t>Segment</a:t>
            </a:r>
            <a:r>
              <a:rPr lang="zh-CN" altLang="en-US" dirty="0"/>
              <a:t>，因为</a:t>
            </a:r>
            <a:r>
              <a:rPr lang="en-US" altLang="zh-CN" dirty="0"/>
              <a:t>key</a:t>
            </a:r>
            <a:r>
              <a:rPr lang="zh-CN" altLang="en-US" dirty="0"/>
              <a:t>相同时以最新的为准</a:t>
            </a:r>
            <a:r>
              <a:rPr lang="en-US" altLang="zh-CN" dirty="0"/>
              <a:t>)</a:t>
            </a:r>
            <a:r>
              <a:rPr lang="zh-CN" altLang="en-US" dirty="0"/>
              <a:t>，找到</a:t>
            </a:r>
            <a:r>
              <a:rPr lang="en-US" altLang="zh-CN" dirty="0"/>
              <a:t>key</a:t>
            </a:r>
            <a:r>
              <a:rPr lang="zh-CN" altLang="en-US" dirty="0"/>
              <a:t>后立即返回。一个</a:t>
            </a:r>
            <a:r>
              <a:rPr lang="en-US" altLang="zh-CN" dirty="0"/>
              <a:t>Segment</a:t>
            </a:r>
            <a:r>
              <a:rPr lang="zh-CN" altLang="en-US" dirty="0"/>
              <a:t>设计成内存页的整倍数，把一个</a:t>
            </a:r>
            <a:r>
              <a:rPr lang="en-US" altLang="zh-CN" dirty="0"/>
              <a:t>Segment</a:t>
            </a:r>
            <a:r>
              <a:rPr lang="zh-CN" altLang="en-US" dirty="0"/>
              <a:t>完整地加载到内存中采用二分查找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C974C69-236A-E796-D3E1-C12BC753F724}"/>
              </a:ext>
            </a:extLst>
          </p:cNvPr>
          <p:cNvSpPr/>
          <p:nvPr/>
        </p:nvSpPr>
        <p:spPr>
          <a:xfrm>
            <a:off x="5810865" y="3384428"/>
            <a:ext cx="5542935" cy="297164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SSTable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5D82831-DFD2-E32C-66EE-9548891BAFFC}"/>
              </a:ext>
            </a:extLst>
          </p:cNvPr>
          <p:cNvSpPr/>
          <p:nvPr/>
        </p:nvSpPr>
        <p:spPr>
          <a:xfrm>
            <a:off x="6019150" y="5552500"/>
            <a:ext cx="5117690" cy="316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Segment6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535449D-0701-BB00-534C-6498997C9FFE}"/>
              </a:ext>
            </a:extLst>
          </p:cNvPr>
          <p:cNvSpPr/>
          <p:nvPr/>
        </p:nvSpPr>
        <p:spPr>
          <a:xfrm>
            <a:off x="6019150" y="5925476"/>
            <a:ext cx="5117690" cy="316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Segment7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378E3A2-A819-27D6-62CA-F770E28DDD80}"/>
              </a:ext>
            </a:extLst>
          </p:cNvPr>
          <p:cNvSpPr/>
          <p:nvPr/>
        </p:nvSpPr>
        <p:spPr>
          <a:xfrm>
            <a:off x="6019150" y="4806544"/>
            <a:ext cx="5117690" cy="316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Segment4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8406CB4-81A4-D0CC-6B05-8AAE8D05F3A7}"/>
              </a:ext>
            </a:extLst>
          </p:cNvPr>
          <p:cNvSpPr/>
          <p:nvPr/>
        </p:nvSpPr>
        <p:spPr>
          <a:xfrm>
            <a:off x="6019150" y="5179522"/>
            <a:ext cx="5117690" cy="316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Segment5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0BA2704-A19B-E852-7966-1ED66F51E71E}"/>
              </a:ext>
            </a:extLst>
          </p:cNvPr>
          <p:cNvSpPr/>
          <p:nvPr/>
        </p:nvSpPr>
        <p:spPr>
          <a:xfrm>
            <a:off x="6019150" y="4433566"/>
            <a:ext cx="5117690" cy="316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Segment3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DD7DB40-EA32-1AB8-F4E3-6863759F8C96}"/>
              </a:ext>
            </a:extLst>
          </p:cNvPr>
          <p:cNvSpPr/>
          <p:nvPr/>
        </p:nvSpPr>
        <p:spPr>
          <a:xfrm>
            <a:off x="6019150" y="4060588"/>
            <a:ext cx="5117690" cy="316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Segment2</a:t>
            </a:r>
          </a:p>
          <a:p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FA02175-A97E-C94F-D16E-A577C7820BE0}"/>
              </a:ext>
            </a:extLst>
          </p:cNvPr>
          <p:cNvSpPr/>
          <p:nvPr/>
        </p:nvSpPr>
        <p:spPr>
          <a:xfrm>
            <a:off x="6019150" y="3687610"/>
            <a:ext cx="5117690" cy="316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Segment1</a:t>
            </a:r>
          </a:p>
        </p:txBody>
      </p:sp>
      <p:graphicFrame>
        <p:nvGraphicFramePr>
          <p:cNvPr id="24" name="表格 10">
            <a:extLst>
              <a:ext uri="{FF2B5EF4-FFF2-40B4-BE49-F238E27FC236}">
                <a16:creationId xmlns:a16="http://schemas.microsoft.com/office/drawing/2014/main" id="{6F68B7D7-D2F1-73E1-8440-B9B7EE6A4DF1}"/>
              </a:ext>
            </a:extLst>
          </p:cNvPr>
          <p:cNvGraphicFramePr>
            <a:graphicFrameLocks noGrp="1"/>
          </p:cNvGraphicFramePr>
          <p:nvPr/>
        </p:nvGraphicFramePr>
        <p:xfrm>
          <a:off x="7260936" y="4466014"/>
          <a:ext cx="3700203" cy="251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4087">
                  <a:extLst>
                    <a:ext uri="{9D8B030D-6E8A-4147-A177-3AD203B41FA5}">
                      <a16:colId xmlns:a16="http://schemas.microsoft.com/office/drawing/2014/main" val="2094341543"/>
                    </a:ext>
                  </a:extLst>
                </a:gridCol>
                <a:gridCol w="773112">
                  <a:extLst>
                    <a:ext uri="{9D8B030D-6E8A-4147-A177-3AD203B41FA5}">
                      <a16:colId xmlns:a16="http://schemas.microsoft.com/office/drawing/2014/main" val="1618508313"/>
                    </a:ext>
                  </a:extLst>
                </a:gridCol>
                <a:gridCol w="905355">
                  <a:extLst>
                    <a:ext uri="{9D8B030D-6E8A-4147-A177-3AD203B41FA5}">
                      <a16:colId xmlns:a16="http://schemas.microsoft.com/office/drawing/2014/main" val="3185778157"/>
                    </a:ext>
                  </a:extLst>
                </a:gridCol>
                <a:gridCol w="758387">
                  <a:extLst>
                    <a:ext uri="{9D8B030D-6E8A-4147-A177-3AD203B41FA5}">
                      <a16:colId xmlns:a16="http://schemas.microsoft.com/office/drawing/2014/main" val="2135551882"/>
                    </a:ext>
                  </a:extLst>
                </a:gridCol>
                <a:gridCol w="629262">
                  <a:extLst>
                    <a:ext uri="{9D8B030D-6E8A-4147-A177-3AD203B41FA5}">
                      <a16:colId xmlns:a16="http://schemas.microsoft.com/office/drawing/2014/main" val="2413030597"/>
                    </a:ext>
                  </a:extLst>
                </a:gridCol>
              </a:tblGrid>
              <a:tr h="2130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dog:52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dollar:27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dolphin:20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doom:79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door:2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0045735"/>
                  </a:ext>
                </a:extLst>
              </a:tr>
            </a:tbl>
          </a:graphicData>
        </a:graphic>
      </p:graphicFrame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EC192AFB-B67A-0FAA-2DF4-F9FD35D4A12E}"/>
              </a:ext>
            </a:extLst>
          </p:cNvPr>
          <p:cNvGraphicFramePr>
            <a:graphicFrameLocks noGrp="1"/>
          </p:cNvGraphicFramePr>
          <p:nvPr/>
        </p:nvGraphicFramePr>
        <p:xfrm>
          <a:off x="7260934" y="4843764"/>
          <a:ext cx="3700205" cy="251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041">
                  <a:extLst>
                    <a:ext uri="{9D8B030D-6E8A-4147-A177-3AD203B41FA5}">
                      <a16:colId xmlns:a16="http://schemas.microsoft.com/office/drawing/2014/main" val="2094341543"/>
                    </a:ext>
                  </a:extLst>
                </a:gridCol>
                <a:gridCol w="590592">
                  <a:extLst>
                    <a:ext uri="{9D8B030D-6E8A-4147-A177-3AD203B41FA5}">
                      <a16:colId xmlns:a16="http://schemas.microsoft.com/office/drawing/2014/main" val="1618508313"/>
                    </a:ext>
                  </a:extLst>
                </a:gridCol>
                <a:gridCol w="889490">
                  <a:extLst>
                    <a:ext uri="{9D8B030D-6E8A-4147-A177-3AD203B41FA5}">
                      <a16:colId xmlns:a16="http://schemas.microsoft.com/office/drawing/2014/main" val="3185778157"/>
                    </a:ext>
                  </a:extLst>
                </a:gridCol>
                <a:gridCol w="740041">
                  <a:extLst>
                    <a:ext uri="{9D8B030D-6E8A-4147-A177-3AD203B41FA5}">
                      <a16:colId xmlns:a16="http://schemas.microsoft.com/office/drawing/2014/main" val="2135551882"/>
                    </a:ext>
                  </a:extLst>
                </a:gridCol>
                <a:gridCol w="740041">
                  <a:extLst>
                    <a:ext uri="{9D8B030D-6E8A-4147-A177-3AD203B41FA5}">
                      <a16:colId xmlns:a16="http://schemas.microsoft.com/office/drawing/2014/main" val="2413030597"/>
                    </a:ext>
                  </a:extLst>
                </a:gridCol>
              </a:tblGrid>
              <a:tr h="2134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dog:84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doll:1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doodle:63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doom:5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dove:78</a:t>
                      </a:r>
                      <a:endParaRPr lang="zh-CN" altLang="en-US" sz="105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0045735"/>
                  </a:ext>
                </a:extLst>
              </a:tr>
            </a:tbl>
          </a:graphicData>
        </a:graphic>
      </p:graphicFrame>
      <p:graphicFrame>
        <p:nvGraphicFramePr>
          <p:cNvPr id="26" name="表格 26">
            <a:extLst>
              <a:ext uri="{FF2B5EF4-FFF2-40B4-BE49-F238E27FC236}">
                <a16:creationId xmlns:a16="http://schemas.microsoft.com/office/drawing/2014/main" id="{051561D7-618E-244C-ABED-74687DF86426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842884"/>
          <a:ext cx="3577789" cy="16305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1220">
                  <a:extLst>
                    <a:ext uri="{9D8B030D-6E8A-4147-A177-3AD203B41FA5}">
                      <a16:colId xmlns:a16="http://schemas.microsoft.com/office/drawing/2014/main" val="207858027"/>
                    </a:ext>
                  </a:extLst>
                </a:gridCol>
                <a:gridCol w="1253973">
                  <a:extLst>
                    <a:ext uri="{9D8B030D-6E8A-4147-A177-3AD203B41FA5}">
                      <a16:colId xmlns:a16="http://schemas.microsoft.com/office/drawing/2014/main" val="1251486313"/>
                    </a:ext>
                  </a:extLst>
                </a:gridCol>
                <a:gridCol w="1192596">
                  <a:extLst>
                    <a:ext uri="{9D8B030D-6E8A-4147-A177-3AD203B41FA5}">
                      <a16:colId xmlns:a16="http://schemas.microsoft.com/office/drawing/2014/main" val="3397995818"/>
                    </a:ext>
                  </a:extLst>
                </a:gridCol>
              </a:tblGrid>
              <a:tr h="3261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segment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Key</a:t>
                      </a:r>
                      <a:r>
                        <a:rPr lang="zh-CN" altLang="en-US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范围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磁盘</a:t>
                      </a:r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offset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7834915"/>
                  </a:ext>
                </a:extLst>
              </a:tr>
              <a:tr h="3261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…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…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…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4282338"/>
                  </a:ext>
                </a:extLst>
              </a:tr>
              <a:tr h="3261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3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dog~door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1272~5928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116244"/>
                  </a:ext>
                </a:extLst>
              </a:tr>
              <a:tr h="3261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dog~dove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5929~9048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603112"/>
                  </a:ext>
                </a:extLst>
              </a:tr>
              <a:tr h="3261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…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…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…</a:t>
                      </a:r>
                      <a:endParaRPr lang="zh-CN" altLang="en-US" sz="1400" b="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8284358"/>
                  </a:ext>
                </a:extLst>
              </a:tr>
            </a:tbl>
          </a:graphicData>
        </a:graphic>
      </p:graphicFrame>
      <p:sp>
        <p:nvSpPr>
          <p:cNvPr id="38" name="文本框 37">
            <a:extLst>
              <a:ext uri="{FF2B5EF4-FFF2-40B4-BE49-F238E27FC236}">
                <a16:creationId xmlns:a16="http://schemas.microsoft.com/office/drawing/2014/main" id="{114DAB7E-10D7-9405-F910-0FF35187BB87}"/>
              </a:ext>
            </a:extLst>
          </p:cNvPr>
          <p:cNvSpPr txBox="1"/>
          <p:nvPr/>
        </p:nvSpPr>
        <p:spPr>
          <a:xfrm>
            <a:off x="1929980" y="3492810"/>
            <a:ext cx="13942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Sparse Index</a:t>
            </a:r>
            <a:endParaRPr lang="zh-CN" altLang="en-U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2E81268-1F39-E2D5-B2F7-0D7E54A7BA28}"/>
              </a:ext>
            </a:extLst>
          </p:cNvPr>
          <p:cNvCxnSpPr>
            <a:cxnSpLocks/>
            <a:stCxn id="26" idx="3"/>
            <a:endCxn id="21" idx="1"/>
          </p:cNvCxnSpPr>
          <p:nvPr/>
        </p:nvCxnSpPr>
        <p:spPr>
          <a:xfrm flipV="1">
            <a:off x="4415989" y="4591744"/>
            <a:ext cx="1603161" cy="663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D282FB0-4721-8586-2169-06573F94D66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4415989" y="4964722"/>
            <a:ext cx="160316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4" name="Picture 6" descr="Tombstone Images – Browse 226,371 Stock Photos, Vectors, and Video | Adobe  Stock">
            <a:extLst>
              <a:ext uri="{FF2B5EF4-FFF2-40B4-BE49-F238E27FC236}">
                <a16:creationId xmlns:a16="http://schemas.microsoft.com/office/drawing/2014/main" id="{8F4C7C8D-EEC9-60FB-E5FE-38B207F417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5" t="4859" r="56740" b="1101"/>
          <a:stretch/>
        </p:blipFill>
        <p:spPr bwMode="auto">
          <a:xfrm flipH="1">
            <a:off x="10009558" y="4856718"/>
            <a:ext cx="177121" cy="23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07913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FCAE4E-D806-F382-84EC-671C9DEFF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LSM</a:t>
            </a:r>
            <a:r>
              <a:rPr lang="zh-CN" altLang="en-US" dirty="0"/>
              <a:t>性能优化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969F4C-84F6-17C0-5D25-06258C6FC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587738" cy="447116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后台线程会周期性地把多个</a:t>
            </a:r>
            <a:r>
              <a:rPr lang="en-US" altLang="zh-CN" dirty="0"/>
              <a:t>Segment</a:t>
            </a:r>
            <a:r>
              <a:rPr lang="zh-CN" altLang="en-US" dirty="0"/>
              <a:t>合并成一个</a:t>
            </a:r>
            <a:r>
              <a:rPr lang="en-US" altLang="zh-CN" dirty="0"/>
              <a:t>Segment</a:t>
            </a:r>
            <a:r>
              <a:rPr lang="zh-CN" altLang="en-US" dirty="0"/>
              <a:t>，对于相同的</a:t>
            </a:r>
            <a:r>
              <a:rPr lang="en-US" altLang="zh-CN" dirty="0"/>
              <a:t>key</a:t>
            </a:r>
            <a:r>
              <a:rPr lang="zh-CN" altLang="en-US" dirty="0"/>
              <a:t>会被合并成一条记录，既节省了存储空间，又提高了查询效率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当</a:t>
            </a:r>
            <a:r>
              <a:rPr lang="en-US" altLang="zh-CN" dirty="0"/>
              <a:t>key</a:t>
            </a:r>
            <a:r>
              <a:rPr lang="zh-CN" altLang="en-US" dirty="0"/>
              <a:t>不存在时查询成本是最高的。可以把所有</a:t>
            </a:r>
            <a:r>
              <a:rPr lang="en-US" altLang="zh-CN" dirty="0"/>
              <a:t>key</a:t>
            </a:r>
            <a:r>
              <a:rPr lang="zh-CN" altLang="en-US" dirty="0"/>
              <a:t>放到</a:t>
            </a:r>
            <a:r>
              <a:rPr lang="en-US" altLang="zh-CN" dirty="0" err="1"/>
              <a:t>BloomFilter</a:t>
            </a:r>
            <a:r>
              <a:rPr lang="zh-CN" altLang="en-US" dirty="0"/>
              <a:t>里，查询之前先根据</a:t>
            </a:r>
            <a:r>
              <a:rPr lang="en-US" altLang="zh-CN" dirty="0" err="1"/>
              <a:t>BloomFilter</a:t>
            </a:r>
            <a:r>
              <a:rPr lang="zh-CN" altLang="en-US" dirty="0"/>
              <a:t>判断其是否存在，如果不存在就不需要查询</a:t>
            </a:r>
            <a:r>
              <a:rPr lang="en-US" altLang="zh-CN" dirty="0"/>
              <a:t>LSM</a:t>
            </a:r>
            <a:r>
              <a:rPr lang="zh-CN" altLang="en-US" dirty="0"/>
              <a:t>了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 err="1"/>
              <a:t>BloomFilter</a:t>
            </a:r>
            <a:r>
              <a:rPr lang="zh-CN" altLang="en-US" dirty="0"/>
              <a:t>以极小的内存开销和极快的速度返回一个</a:t>
            </a:r>
            <a:r>
              <a:rPr lang="en-US" altLang="zh-CN" dirty="0"/>
              <a:t>key</a:t>
            </a:r>
            <a:r>
              <a:rPr lang="zh-CN" altLang="en-US" dirty="0"/>
              <a:t>是否存在于一个海量的集合当中。会有一个极小概率误判为“存在”，但“不存在”不会误判。</a:t>
            </a:r>
            <a:r>
              <a:rPr lang="en-US" altLang="zh-CN" dirty="0"/>
              <a:t> </a:t>
            </a:r>
            <a:r>
              <a:rPr lang="en-US" altLang="zh-CN" dirty="0" err="1"/>
              <a:t>BloomFilter</a:t>
            </a:r>
            <a:r>
              <a:rPr lang="zh-CN" altLang="en-US" dirty="0"/>
              <a:t>应用很广泛，比如为避免</a:t>
            </a:r>
            <a:r>
              <a:rPr lang="en-US" altLang="zh-CN" dirty="0"/>
              <a:t>Redis</a:t>
            </a:r>
            <a:r>
              <a:rPr lang="zh-CN" altLang="en-US" dirty="0"/>
              <a:t>缓存穿透，可先用</a:t>
            </a:r>
            <a:r>
              <a:rPr lang="en-US" altLang="zh-CN" dirty="0" err="1"/>
              <a:t>BloomFilter</a:t>
            </a:r>
            <a:r>
              <a:rPr lang="zh-CN" altLang="en-US" dirty="0"/>
              <a:t>判断</a:t>
            </a:r>
            <a:r>
              <a:rPr lang="en-US" altLang="zh-CN" dirty="0"/>
              <a:t>key</a:t>
            </a:r>
            <a:r>
              <a:rPr lang="zh-CN" altLang="en-US" dirty="0"/>
              <a:t>是否存在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38520B6F-81BE-DC61-35FB-D22FBE615B34}"/>
              </a:ext>
            </a:extLst>
          </p:cNvPr>
          <p:cNvGraphicFramePr>
            <a:graphicFrameLocks noGrp="1"/>
          </p:cNvGraphicFramePr>
          <p:nvPr/>
        </p:nvGraphicFramePr>
        <p:xfrm>
          <a:off x="7897455" y="5162094"/>
          <a:ext cx="337351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7351">
                  <a:extLst>
                    <a:ext uri="{9D8B030D-6E8A-4147-A177-3AD203B41FA5}">
                      <a16:colId xmlns:a16="http://schemas.microsoft.com/office/drawing/2014/main" val="1274289717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270955536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1841025700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528807491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1041632444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1219184011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1356713752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4006260833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4015059650"/>
                    </a:ext>
                  </a:extLst>
                </a:gridCol>
                <a:gridCol w="337351">
                  <a:extLst>
                    <a:ext uri="{9D8B030D-6E8A-4147-A177-3AD203B41FA5}">
                      <a16:colId xmlns:a16="http://schemas.microsoft.com/office/drawing/2014/main" val="2515623933"/>
                    </a:ext>
                  </a:extLst>
                </a:gridCol>
              </a:tblGrid>
              <a:tr h="232443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accent6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solidFill>
                          <a:schemeClr val="accent6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accent6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solidFill>
                          <a:schemeClr val="accent6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684551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A098E46F-BBBE-6DF8-76BC-A06F09DDE995}"/>
              </a:ext>
            </a:extLst>
          </p:cNvPr>
          <p:cNvSpPr txBox="1"/>
          <p:nvPr/>
        </p:nvSpPr>
        <p:spPr>
          <a:xfrm>
            <a:off x="8073093" y="2553352"/>
            <a:ext cx="678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6EBD6D1-66D2-1221-FBF4-27FB4D5B91E4}"/>
              </a:ext>
            </a:extLst>
          </p:cNvPr>
          <p:cNvSpPr txBox="1"/>
          <p:nvPr/>
        </p:nvSpPr>
        <p:spPr>
          <a:xfrm>
            <a:off x="10123631" y="2553352"/>
            <a:ext cx="678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3E875D29-7AE8-F3AC-4CFA-D0E82B2275C6}"/>
              </a:ext>
            </a:extLst>
          </p:cNvPr>
          <p:cNvCxnSpPr>
            <a:stCxn id="5" idx="2"/>
          </p:cNvCxnSpPr>
          <p:nvPr/>
        </p:nvCxnSpPr>
        <p:spPr>
          <a:xfrm flipH="1">
            <a:off x="8376448" y="2922684"/>
            <a:ext cx="36065" cy="2239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D08E994E-F204-93A5-DAE1-9E31D9F940DD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412513" y="2922684"/>
            <a:ext cx="991509" cy="2239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407BDED1-B346-7759-A335-DC785161F6B3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412513" y="2922684"/>
            <a:ext cx="2343109" cy="2239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5E46BDB4-A5A8-451E-C075-04EBC3CE95A0}"/>
              </a:ext>
            </a:extLst>
          </p:cNvPr>
          <p:cNvSpPr txBox="1"/>
          <p:nvPr/>
        </p:nvSpPr>
        <p:spPr>
          <a:xfrm>
            <a:off x="7750578" y="4235710"/>
            <a:ext cx="1157689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hash1(key1)%10</a:t>
            </a:r>
            <a:endParaRPr lang="zh-CN" altLang="en-US" sz="1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8A2D943-43BE-0740-850A-02CF9AA7A672}"/>
              </a:ext>
            </a:extLst>
          </p:cNvPr>
          <p:cNvSpPr txBox="1"/>
          <p:nvPr/>
        </p:nvSpPr>
        <p:spPr>
          <a:xfrm>
            <a:off x="8606137" y="4542096"/>
            <a:ext cx="1157689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hash2(key1)%10</a:t>
            </a:r>
            <a:endParaRPr lang="zh-CN" altLang="en-US" sz="1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B5289EF-4196-77D6-D92B-A5EF3AA53524}"/>
              </a:ext>
            </a:extLst>
          </p:cNvPr>
          <p:cNvSpPr txBox="1"/>
          <p:nvPr/>
        </p:nvSpPr>
        <p:spPr>
          <a:xfrm>
            <a:off x="9005080" y="3734612"/>
            <a:ext cx="1157689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hash3(key1)%10</a:t>
            </a:r>
            <a:endParaRPr lang="zh-CN" altLang="en-US" sz="1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10C9472D-F845-4221-36C1-F67B03FCC295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8073093" y="2922684"/>
            <a:ext cx="2389958" cy="2239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7270ACCC-04A2-0652-5408-C40DA6CFFF5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9404022" y="2922684"/>
            <a:ext cx="1059029" cy="2239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B9E1AFFE-36B6-3C57-0F6C-6104031C5D43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10415915" y="2922684"/>
            <a:ext cx="47136" cy="22394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DBB9D381-1495-F0FB-5A31-5586987BA703}"/>
              </a:ext>
            </a:extLst>
          </p:cNvPr>
          <p:cNvSpPr txBox="1"/>
          <p:nvPr/>
        </p:nvSpPr>
        <p:spPr>
          <a:xfrm>
            <a:off x="7868550" y="5538691"/>
            <a:ext cx="348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1    2     3              …  …                 10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45CF9D4-394B-2A10-F7A5-1E6C8ED6B983}"/>
              </a:ext>
            </a:extLst>
          </p:cNvPr>
          <p:cNvSpPr txBox="1"/>
          <p:nvPr/>
        </p:nvSpPr>
        <p:spPr>
          <a:xfrm>
            <a:off x="8829443" y="2024972"/>
            <a:ext cx="1508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BloomFilter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81127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3345FC-92FF-86BB-564C-EBB12B311AC5}"/>
              </a:ext>
            </a:extLst>
          </p:cNvPr>
          <p:cNvSpPr txBox="1">
            <a:spLocks/>
          </p:cNvSpPr>
          <p:nvPr/>
        </p:nvSpPr>
        <p:spPr>
          <a:xfrm>
            <a:off x="1524000" y="2919429"/>
            <a:ext cx="9144000" cy="101914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j-cs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b="1" dirty="0"/>
              <a:t>分布式索引</a:t>
            </a:r>
          </a:p>
        </p:txBody>
      </p:sp>
    </p:spTree>
    <p:extLst>
      <p:ext uri="{BB962C8B-B14F-4D97-AF65-F5344CB8AC3E}">
        <p14:creationId xmlns:p14="http://schemas.microsoft.com/office/powerpoint/2010/main" val="41880701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水平切分索引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1793" y="2142067"/>
            <a:ext cx="10131425" cy="1456267"/>
          </a:xfrm>
        </p:spPr>
        <p:txBody>
          <a:bodyPr>
            <a:no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优势：遍历单条倒排链很快</a:t>
            </a:r>
            <a:endParaRPr kumimoji="1" lang="en-US" altLang="zh-CN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劣势：倒排链跨机器求交集，逻辑复杂；正排索引冗余地存储在多台机器上</a:t>
            </a:r>
          </a:p>
        </p:txBody>
      </p:sp>
      <p:graphicFrame>
        <p:nvGraphicFramePr>
          <p:cNvPr id="4" name="内容占位符 3"/>
          <p:cNvGraphicFramePr/>
          <p:nvPr/>
        </p:nvGraphicFramePr>
        <p:xfrm>
          <a:off x="1414854" y="4520861"/>
          <a:ext cx="1213136" cy="9778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31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894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dirty="0" err="1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KWjava</a:t>
                      </a:r>
                      <a:endParaRPr lang="zh-CN" altLang="en-US" sz="2000" b="0" i="0" dirty="0"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94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KW</a:t>
                      </a:r>
                      <a:r>
                        <a:rPr lang="zh-CN" altLang="en-US" sz="20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算法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3059186" y="4580654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6" name="直线箭头连接符 5"/>
          <p:cNvCxnSpPr>
            <a:endCxn id="5" idx="1"/>
          </p:cNvCxnSpPr>
          <p:nvPr/>
        </p:nvCxnSpPr>
        <p:spPr>
          <a:xfrm>
            <a:off x="2627990" y="4760654"/>
            <a:ext cx="4311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814111" y="4583520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8" name="直线箭头连接符 7"/>
          <p:cNvCxnSpPr>
            <a:stCxn id="5" idx="3"/>
            <a:endCxn id="7" idx="1"/>
          </p:cNvCxnSpPr>
          <p:nvPr/>
        </p:nvCxnSpPr>
        <p:spPr>
          <a:xfrm>
            <a:off x="3419186" y="4760654"/>
            <a:ext cx="394925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4558526" y="4580654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0" name="直线箭头连接符 9"/>
          <p:cNvCxnSpPr>
            <a:stCxn id="7" idx="3"/>
            <a:endCxn id="9" idx="1"/>
          </p:cNvCxnSpPr>
          <p:nvPr/>
        </p:nvCxnSpPr>
        <p:spPr>
          <a:xfrm flipV="1">
            <a:off x="4174111" y="4760654"/>
            <a:ext cx="384415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302940" y="4580654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2" name="直线箭头连接符 11"/>
          <p:cNvCxnSpPr>
            <a:stCxn id="9" idx="3"/>
            <a:endCxn id="11" idx="1"/>
          </p:cNvCxnSpPr>
          <p:nvPr/>
        </p:nvCxnSpPr>
        <p:spPr>
          <a:xfrm>
            <a:off x="4918526" y="4760654"/>
            <a:ext cx="38441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3059186" y="5102903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4" name="直线箭头连接符 13"/>
          <p:cNvCxnSpPr>
            <a:endCxn id="13" idx="1"/>
          </p:cNvCxnSpPr>
          <p:nvPr/>
        </p:nvCxnSpPr>
        <p:spPr>
          <a:xfrm>
            <a:off x="2627990" y="5282903"/>
            <a:ext cx="4311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814111" y="5105769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6" name="直线箭头连接符 15"/>
          <p:cNvCxnSpPr>
            <a:stCxn id="13" idx="3"/>
            <a:endCxn id="15" idx="1"/>
          </p:cNvCxnSpPr>
          <p:nvPr/>
        </p:nvCxnSpPr>
        <p:spPr>
          <a:xfrm>
            <a:off x="3419186" y="5282903"/>
            <a:ext cx="394925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4558526" y="5102903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8" name="直线箭头连接符 17"/>
          <p:cNvCxnSpPr>
            <a:stCxn id="15" idx="3"/>
            <a:endCxn id="17" idx="1"/>
          </p:cNvCxnSpPr>
          <p:nvPr/>
        </p:nvCxnSpPr>
        <p:spPr>
          <a:xfrm flipV="1">
            <a:off x="4174111" y="5282903"/>
            <a:ext cx="384415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9" name="内容占位符 3"/>
          <p:cNvGraphicFramePr/>
          <p:nvPr/>
        </p:nvGraphicFramePr>
        <p:xfrm>
          <a:off x="6565800" y="4476839"/>
          <a:ext cx="1216800" cy="97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96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KW</a:t>
                      </a:r>
                      <a:r>
                        <a:rPr lang="zh-CN" altLang="en-US" sz="20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专家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96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CT</a:t>
                      </a:r>
                      <a:r>
                        <a:rPr lang="zh-CN" altLang="en-US" sz="20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北京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0" name="矩形 19"/>
          <p:cNvSpPr/>
          <p:nvPr/>
        </p:nvSpPr>
        <p:spPr>
          <a:xfrm>
            <a:off x="8201792" y="5077378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8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1" name="直线箭头连接符 20"/>
          <p:cNvCxnSpPr>
            <a:endCxn id="20" idx="1"/>
          </p:cNvCxnSpPr>
          <p:nvPr/>
        </p:nvCxnSpPr>
        <p:spPr>
          <a:xfrm>
            <a:off x="7779044" y="5257378"/>
            <a:ext cx="42274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8956717" y="5080244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3" name="直线箭头连接符 22"/>
          <p:cNvCxnSpPr>
            <a:stCxn id="20" idx="3"/>
            <a:endCxn id="22" idx="1"/>
          </p:cNvCxnSpPr>
          <p:nvPr/>
        </p:nvCxnSpPr>
        <p:spPr>
          <a:xfrm>
            <a:off x="8561792" y="5257378"/>
            <a:ext cx="394925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9701132" y="5077378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5" name="直线箭头连接符 24"/>
          <p:cNvCxnSpPr>
            <a:stCxn id="22" idx="3"/>
            <a:endCxn id="24" idx="1"/>
          </p:cNvCxnSpPr>
          <p:nvPr/>
        </p:nvCxnSpPr>
        <p:spPr>
          <a:xfrm flipV="1">
            <a:off x="9316717" y="5257378"/>
            <a:ext cx="384415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10445546" y="5077378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7" name="直线箭头连接符 26"/>
          <p:cNvCxnSpPr>
            <a:stCxn id="24" idx="3"/>
            <a:endCxn id="26" idx="1"/>
          </p:cNvCxnSpPr>
          <p:nvPr/>
        </p:nvCxnSpPr>
        <p:spPr>
          <a:xfrm>
            <a:off x="10061132" y="5257378"/>
            <a:ext cx="38441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8224410" y="4540903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9" name="直线箭头连接符 28"/>
          <p:cNvCxnSpPr>
            <a:endCxn id="28" idx="1"/>
          </p:cNvCxnSpPr>
          <p:nvPr/>
        </p:nvCxnSpPr>
        <p:spPr>
          <a:xfrm>
            <a:off x="7779044" y="4720903"/>
            <a:ext cx="44536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8979335" y="4543769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1" name="直线箭头连接符 30"/>
          <p:cNvCxnSpPr>
            <a:stCxn id="28" idx="3"/>
            <a:endCxn id="30" idx="1"/>
          </p:cNvCxnSpPr>
          <p:nvPr/>
        </p:nvCxnSpPr>
        <p:spPr>
          <a:xfrm>
            <a:off x="8584410" y="4720903"/>
            <a:ext cx="394925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9723750" y="4540903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3" name="直线箭头连接符 32"/>
          <p:cNvCxnSpPr>
            <a:stCxn id="30" idx="3"/>
            <a:endCxn id="32" idx="1"/>
          </p:cNvCxnSpPr>
          <p:nvPr/>
        </p:nvCxnSpPr>
        <p:spPr>
          <a:xfrm flipV="1">
            <a:off x="9339335" y="4720903"/>
            <a:ext cx="384415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10468164" y="4540903"/>
            <a:ext cx="36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5" name="直线箭头连接符 34"/>
          <p:cNvCxnSpPr>
            <a:stCxn id="32" idx="3"/>
            <a:endCxn id="34" idx="1"/>
          </p:cNvCxnSpPr>
          <p:nvPr/>
        </p:nvCxnSpPr>
        <p:spPr>
          <a:xfrm>
            <a:off x="10083750" y="4720903"/>
            <a:ext cx="38441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垂直切分索引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1793" y="2142067"/>
            <a:ext cx="10131425" cy="1636295"/>
          </a:xfrm>
        </p:spPr>
        <p:txBody>
          <a:bodyPr>
            <a:no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优势：某一台宕机后对搜索结果影响不大；每一台的搜索行为与单机检索时完全相同</a:t>
            </a:r>
            <a:endParaRPr kumimoji="1" lang="en-US" altLang="zh-CN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劣势：倒排链长度分配不均，链查询速度由最慢的那台机器决定</a:t>
            </a:r>
          </a:p>
        </p:txBody>
      </p:sp>
      <p:graphicFrame>
        <p:nvGraphicFramePr>
          <p:cNvPr id="4" name="内容占位符 3"/>
          <p:cNvGraphicFramePr/>
          <p:nvPr/>
        </p:nvGraphicFramePr>
        <p:xfrm>
          <a:off x="6882393" y="4073890"/>
          <a:ext cx="1462947" cy="20991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2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2479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 err="1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KWjava</a:t>
                      </a:r>
                      <a:endParaRPr lang="zh-CN" altLang="en-US" sz="2400" b="0" i="0" dirty="0"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18481" marR="118481" marT="59241" marB="59241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479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KW</a:t>
                      </a:r>
                      <a:r>
                        <a:rPr lang="zh-CN" altLang="en-US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算法</a:t>
                      </a:r>
                    </a:p>
                  </a:txBody>
                  <a:tcPr marL="118481" marR="118481" marT="59241" marB="59241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479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KW</a:t>
                      </a:r>
                      <a:r>
                        <a:rPr lang="zh-CN" altLang="en-US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专家</a:t>
                      </a:r>
                    </a:p>
                  </a:txBody>
                  <a:tcPr marL="118481" marR="118481" marT="59241" marB="5924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4793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CT</a:t>
                      </a:r>
                      <a:r>
                        <a:rPr lang="zh-CN" altLang="en-US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北京</a:t>
                      </a:r>
                    </a:p>
                  </a:txBody>
                  <a:tcPr marL="118481" marR="118481" marT="59241" marB="5924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8814948" y="4094911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6" name="直线箭头连接符 5"/>
          <p:cNvCxnSpPr>
            <a:endCxn id="5" idx="1"/>
          </p:cNvCxnSpPr>
          <p:nvPr/>
        </p:nvCxnSpPr>
        <p:spPr>
          <a:xfrm>
            <a:off x="8345041" y="4300073"/>
            <a:ext cx="469907" cy="47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8814948" y="4634441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8" name="直线箭头连接符 7"/>
          <p:cNvCxnSpPr>
            <a:endCxn id="7" idx="1"/>
          </p:cNvCxnSpPr>
          <p:nvPr/>
        </p:nvCxnSpPr>
        <p:spPr>
          <a:xfrm>
            <a:off x="8345041" y="4844349"/>
            <a:ext cx="46990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8814948" y="5731021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8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0" name="直线箭头连接符 9"/>
          <p:cNvCxnSpPr>
            <a:endCxn id="9" idx="1"/>
          </p:cNvCxnSpPr>
          <p:nvPr/>
        </p:nvCxnSpPr>
        <p:spPr>
          <a:xfrm>
            <a:off x="8345041" y="5940929"/>
            <a:ext cx="46990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681086" y="5733887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2" name="直线箭头连接符 11"/>
          <p:cNvCxnSpPr>
            <a:stCxn id="9" idx="3"/>
            <a:endCxn id="11" idx="1"/>
          </p:cNvCxnSpPr>
          <p:nvPr/>
        </p:nvCxnSpPr>
        <p:spPr>
          <a:xfrm>
            <a:off x="9234764" y="5940929"/>
            <a:ext cx="446322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8814948" y="5159621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4" name="直线箭头连接符 13"/>
          <p:cNvCxnSpPr>
            <a:endCxn id="13" idx="1"/>
          </p:cNvCxnSpPr>
          <p:nvPr/>
        </p:nvCxnSpPr>
        <p:spPr>
          <a:xfrm>
            <a:off x="8345041" y="5369529"/>
            <a:ext cx="46990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5" name="内容占位符 3"/>
          <p:cNvGraphicFramePr/>
          <p:nvPr/>
        </p:nvGraphicFramePr>
        <p:xfrm>
          <a:off x="1484336" y="4113040"/>
          <a:ext cx="1462947" cy="20991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2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2479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 err="1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KWjava</a:t>
                      </a:r>
                      <a:endParaRPr lang="zh-CN" altLang="en-US" sz="2400" b="0" i="0" dirty="0"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18481" marR="118481" marT="59241" marB="59241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479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KW</a:t>
                      </a:r>
                      <a:r>
                        <a:rPr lang="zh-CN" altLang="en-US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算法</a:t>
                      </a:r>
                    </a:p>
                  </a:txBody>
                  <a:tcPr marL="118481" marR="118481" marT="59241" marB="59241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479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KW</a:t>
                      </a:r>
                      <a:r>
                        <a:rPr lang="zh-CN" altLang="en-US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专家</a:t>
                      </a:r>
                    </a:p>
                  </a:txBody>
                  <a:tcPr marL="118481" marR="118481" marT="59241" marB="5924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4793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CT</a:t>
                      </a:r>
                      <a:r>
                        <a:rPr lang="zh-CN" altLang="en-US" sz="2400" b="0" i="0" dirty="0"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北京</a:t>
                      </a:r>
                    </a:p>
                  </a:txBody>
                  <a:tcPr marL="118481" marR="118481" marT="59241" marB="5924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" name="矩形 15"/>
          <p:cNvSpPr/>
          <p:nvPr/>
        </p:nvSpPr>
        <p:spPr>
          <a:xfrm>
            <a:off x="3377644" y="4147078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7" name="直线箭头连接符 16"/>
          <p:cNvCxnSpPr>
            <a:endCxn id="16" idx="1"/>
          </p:cNvCxnSpPr>
          <p:nvPr/>
        </p:nvCxnSpPr>
        <p:spPr>
          <a:xfrm flipV="1">
            <a:off x="2946984" y="4356986"/>
            <a:ext cx="430660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4181997" y="4149944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9" name="直线箭头连接符 18"/>
          <p:cNvCxnSpPr>
            <a:stCxn id="16" idx="3"/>
            <a:endCxn id="18" idx="1"/>
          </p:cNvCxnSpPr>
          <p:nvPr/>
        </p:nvCxnSpPr>
        <p:spPr>
          <a:xfrm>
            <a:off x="3797460" y="4356986"/>
            <a:ext cx="384537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直线箭头连接符 19"/>
          <p:cNvCxnSpPr>
            <a:stCxn id="18" idx="3"/>
            <a:endCxn id="21" idx="1"/>
          </p:cNvCxnSpPr>
          <p:nvPr/>
        </p:nvCxnSpPr>
        <p:spPr>
          <a:xfrm flipV="1">
            <a:off x="4601813" y="4356986"/>
            <a:ext cx="324942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4926755" y="4147078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377644" y="4687062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3" name="直线箭头连接符 22"/>
          <p:cNvCxnSpPr>
            <a:endCxn id="22" idx="1"/>
          </p:cNvCxnSpPr>
          <p:nvPr/>
        </p:nvCxnSpPr>
        <p:spPr>
          <a:xfrm>
            <a:off x="2946984" y="4896970"/>
            <a:ext cx="4306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181997" y="4689928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5" name="直线箭头连接符 24"/>
          <p:cNvCxnSpPr>
            <a:stCxn id="22" idx="3"/>
            <a:endCxn id="24" idx="1"/>
          </p:cNvCxnSpPr>
          <p:nvPr/>
        </p:nvCxnSpPr>
        <p:spPr>
          <a:xfrm>
            <a:off x="3797460" y="4896970"/>
            <a:ext cx="384537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3367697" y="5746068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7" name="直线箭头连接符 26"/>
          <p:cNvCxnSpPr>
            <a:endCxn id="26" idx="1"/>
          </p:cNvCxnSpPr>
          <p:nvPr/>
        </p:nvCxnSpPr>
        <p:spPr>
          <a:xfrm flipV="1">
            <a:off x="2946984" y="5955976"/>
            <a:ext cx="420713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4172050" y="5748934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9" name="直线箭头连接符 28"/>
          <p:cNvCxnSpPr>
            <a:stCxn id="26" idx="3"/>
            <a:endCxn id="28" idx="1"/>
          </p:cNvCxnSpPr>
          <p:nvPr/>
        </p:nvCxnSpPr>
        <p:spPr>
          <a:xfrm>
            <a:off x="3787513" y="5955976"/>
            <a:ext cx="384537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3367697" y="5184598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1" name="直线箭头连接符 30"/>
          <p:cNvCxnSpPr>
            <a:endCxn id="30" idx="1"/>
          </p:cNvCxnSpPr>
          <p:nvPr/>
        </p:nvCxnSpPr>
        <p:spPr>
          <a:xfrm>
            <a:off x="2946984" y="5394506"/>
            <a:ext cx="42071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4172050" y="5187464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3" name="直线箭头连接符 32"/>
          <p:cNvCxnSpPr>
            <a:stCxn id="30" idx="3"/>
            <a:endCxn id="32" idx="1"/>
          </p:cNvCxnSpPr>
          <p:nvPr/>
        </p:nvCxnSpPr>
        <p:spPr>
          <a:xfrm>
            <a:off x="3787513" y="5394506"/>
            <a:ext cx="384537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4916465" y="5184598"/>
            <a:ext cx="419816" cy="419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5" name="直线箭头连接符 34"/>
          <p:cNvCxnSpPr>
            <a:stCxn id="32" idx="3"/>
            <a:endCxn id="34" idx="1"/>
          </p:cNvCxnSpPr>
          <p:nvPr/>
        </p:nvCxnSpPr>
        <p:spPr>
          <a:xfrm flipV="1">
            <a:off x="4591866" y="5394506"/>
            <a:ext cx="324599" cy="28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分布式索引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6952467" y="1619397"/>
            <a:ext cx="4401321" cy="4454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90204" pitchFamily="34" charset="0"/>
              <a:buChar char="•"/>
            </a:pP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由多个</a:t>
            </a:r>
            <a:r>
              <a:rPr kumimoji="1" lang="en-US" altLang="zh-CN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垂直切分整个倒排索引，每个</a:t>
            </a:r>
            <a:r>
              <a:rPr kumimoji="1" lang="en-US" altLang="zh-CN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内有多台</a:t>
            </a:r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worker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做冗余备份</a:t>
            </a:r>
            <a:endParaRPr kumimoji="1" lang="en-US" altLang="zh-CN" sz="2000" spc="13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90204" pitchFamily="34" charset="0"/>
              <a:buChar char="•"/>
            </a:pPr>
            <a:r>
              <a:rPr kumimoji="1" lang="en-US" altLang="zh-CN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内部使用最小并发度算法做负载均衡</a:t>
            </a:r>
            <a:endParaRPr kumimoji="1" lang="en-US" altLang="zh-CN" sz="2000" spc="13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90204" pitchFamily="34" charset="0"/>
              <a:buChar char="•"/>
            </a:pPr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worker(Group)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之间通过</a:t>
            </a:r>
            <a:r>
              <a:rPr kumimoji="1" lang="en-US" altLang="zh-CN" sz="2000" spc="13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etcd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感知彼此的存在，并使用</a:t>
            </a:r>
            <a:r>
              <a:rPr kumimoji="1" lang="en-US" altLang="zh-CN" sz="2000" spc="13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grpc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通信</a:t>
            </a:r>
            <a:endParaRPr kumimoji="1" lang="en-US" altLang="zh-CN" sz="2000" spc="13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90204" pitchFamily="34" charset="0"/>
              <a:buChar char="•"/>
            </a:pPr>
            <a:r>
              <a:rPr kumimoji="1" lang="en-US" altLang="zh-CN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request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先打到</a:t>
            </a:r>
            <a:r>
              <a:rPr kumimoji="1" lang="en-US" altLang="zh-CN" sz="2000" spc="13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etcd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kumimoji="1" lang="en-US" altLang="zh-CN" sz="2000" spc="13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etcd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对各个</a:t>
            </a:r>
            <a:r>
              <a:rPr kumimoji="1" lang="en-US" altLang="zh-CN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做负载均衡</a:t>
            </a:r>
            <a:endParaRPr kumimoji="1" lang="en-US" altLang="zh-CN" sz="2000" spc="13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90204" pitchFamily="34" charset="0"/>
              <a:buChar char="•"/>
            </a:pPr>
            <a:r>
              <a:rPr kumimoji="1" lang="en-US" altLang="zh-CN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proxy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缓存</a:t>
            </a:r>
            <a:r>
              <a:rPr kumimoji="1" lang="en-US" altLang="zh-CN" sz="2000" spc="13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etcd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的结果，并对</a:t>
            </a:r>
            <a:r>
              <a:rPr kumimoji="1" lang="en-US" altLang="zh-CN" sz="2000" spc="13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etcd</a:t>
            </a:r>
            <a:r>
              <a:rPr kumimoji="1" lang="zh-CN" altLang="en-US" sz="2000" spc="13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进行限流保护</a:t>
            </a:r>
          </a:p>
        </p:txBody>
      </p:sp>
      <p:sp>
        <p:nvSpPr>
          <p:cNvPr id="11" name="矩形 10"/>
          <p:cNvSpPr/>
          <p:nvPr/>
        </p:nvSpPr>
        <p:spPr>
          <a:xfrm>
            <a:off x="838200" y="3879064"/>
            <a:ext cx="1613647" cy="17750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90600" y="4058360"/>
            <a:ext cx="1308847" cy="4034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worker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90599" y="4703819"/>
            <a:ext cx="1308847" cy="4034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worker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980764" y="3879064"/>
            <a:ext cx="1613647" cy="17750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133164" y="4058360"/>
            <a:ext cx="1308847" cy="4034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worker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133163" y="4703819"/>
            <a:ext cx="1308847" cy="4034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worker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123328" y="3879064"/>
            <a:ext cx="1613647" cy="17750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275728" y="4058360"/>
            <a:ext cx="1308847" cy="4034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worker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275727" y="4703819"/>
            <a:ext cx="1308847" cy="4034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worker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284082" y="1858382"/>
            <a:ext cx="10070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request</a:t>
            </a:r>
            <a:endParaRPr kumimoji="1"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3" name="直线箭头连接符 22"/>
          <p:cNvCxnSpPr>
            <a:cxnSpLocks/>
            <a:stCxn id="21" idx="2"/>
            <a:endCxn id="10" idx="0"/>
          </p:cNvCxnSpPr>
          <p:nvPr/>
        </p:nvCxnSpPr>
        <p:spPr>
          <a:xfrm>
            <a:off x="3787586" y="2227714"/>
            <a:ext cx="2" cy="546846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线箭头连接符 23"/>
          <p:cNvCxnSpPr>
            <a:stCxn id="15" idx="1"/>
            <a:endCxn id="6" idx="3"/>
          </p:cNvCxnSpPr>
          <p:nvPr/>
        </p:nvCxnSpPr>
        <p:spPr>
          <a:xfrm flipH="1">
            <a:off x="2299446" y="4260066"/>
            <a:ext cx="833718" cy="645459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>
            <a:stCxn id="15" idx="3"/>
          </p:cNvCxnSpPr>
          <p:nvPr/>
        </p:nvCxnSpPr>
        <p:spPr>
          <a:xfrm>
            <a:off x="4442011" y="4260066"/>
            <a:ext cx="699237" cy="0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F4E95FE8-6CFF-E7D9-F70B-DAF5709DA333}"/>
              </a:ext>
            </a:extLst>
          </p:cNvPr>
          <p:cNvSpPr/>
          <p:nvPr/>
        </p:nvSpPr>
        <p:spPr>
          <a:xfrm>
            <a:off x="838201" y="2774560"/>
            <a:ext cx="5898774" cy="6836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kumimoji="1"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                          Proxy</a:t>
            </a:r>
          </a:p>
          <a:p>
            <a:pPr algn="ctr"/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51CD53B-F8BB-18DA-6564-ED4D49802B7C}"/>
              </a:ext>
            </a:extLst>
          </p:cNvPr>
          <p:cNvSpPr/>
          <p:nvPr/>
        </p:nvSpPr>
        <p:spPr>
          <a:xfrm>
            <a:off x="4791629" y="2976658"/>
            <a:ext cx="1400523" cy="360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ServiceHub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64877F6-20F6-7305-05C8-BBE6214D32D4}"/>
              </a:ext>
            </a:extLst>
          </p:cNvPr>
          <p:cNvSpPr/>
          <p:nvPr/>
        </p:nvSpPr>
        <p:spPr>
          <a:xfrm>
            <a:off x="4865010" y="1866960"/>
            <a:ext cx="1253759" cy="3607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Etcd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4" name="直线箭头连接符 22">
            <a:extLst>
              <a:ext uri="{FF2B5EF4-FFF2-40B4-BE49-F238E27FC236}">
                <a16:creationId xmlns:a16="http://schemas.microsoft.com/office/drawing/2014/main" id="{C13645B8-5D9D-D317-9449-415BA1EAC4D1}"/>
              </a:ext>
            </a:extLst>
          </p:cNvPr>
          <p:cNvCxnSpPr>
            <a:cxnSpLocks/>
            <a:stCxn id="28" idx="0"/>
            <a:endCxn id="3" idx="2"/>
          </p:cNvCxnSpPr>
          <p:nvPr/>
        </p:nvCxnSpPr>
        <p:spPr>
          <a:xfrm flipH="1" flipV="1">
            <a:off x="5491890" y="2227714"/>
            <a:ext cx="1" cy="748944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8E30BA53-C0B0-4A74-B98A-C0E18A10F3CC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1645022" y="3429000"/>
            <a:ext cx="2" cy="4500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5191CFED-6FA3-CE22-7BC7-D4FCF74F6C4A}"/>
              </a:ext>
            </a:extLst>
          </p:cNvPr>
          <p:cNvCxnSpPr>
            <a:cxnSpLocks/>
          </p:cNvCxnSpPr>
          <p:nvPr/>
        </p:nvCxnSpPr>
        <p:spPr>
          <a:xfrm flipH="1" flipV="1">
            <a:off x="5912915" y="3458197"/>
            <a:ext cx="2" cy="4500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8A65B137-99E7-7692-5ED1-873A6A03CBF8}"/>
              </a:ext>
            </a:extLst>
          </p:cNvPr>
          <p:cNvCxnSpPr>
            <a:cxnSpLocks/>
            <a:stCxn id="14" idx="0"/>
            <a:endCxn id="10" idx="2"/>
          </p:cNvCxnSpPr>
          <p:nvPr/>
        </p:nvCxnSpPr>
        <p:spPr>
          <a:xfrm flipV="1">
            <a:off x="3787588" y="3458197"/>
            <a:ext cx="0" cy="4208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FD5664-69A1-AF2E-12F0-D26B6E1F7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服务注册与发现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746BEE-7D0D-6DD0-92FE-D908C3D23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altLang="zh-CN" dirty="0" err="1"/>
              <a:t>etcd</a:t>
            </a:r>
            <a:r>
              <a:rPr lang="zh-CN" altLang="en-US" dirty="0"/>
              <a:t>的</a:t>
            </a:r>
            <a:r>
              <a:rPr lang="en-US" altLang="zh-CN" dirty="0"/>
              <a:t>key</a:t>
            </a:r>
            <a:r>
              <a:rPr lang="zh-CN" altLang="en-US" dirty="0"/>
              <a:t>支持按前缀查询和监听，只需要添加</a:t>
            </a:r>
            <a:r>
              <a:rPr lang="en-US" altLang="zh-CN" b="0" dirty="0" err="1">
                <a:effectLst/>
              </a:rPr>
              <a:t>WithPrefix</a:t>
            </a:r>
            <a:r>
              <a:rPr lang="en-US" altLang="zh-CN" b="0" dirty="0">
                <a:effectLst/>
              </a:rPr>
              <a:t>()</a:t>
            </a:r>
            <a:r>
              <a:rPr lang="zh-CN" altLang="en-US" b="0" dirty="0">
                <a:effectLst/>
              </a:rPr>
              <a:t>选项</a:t>
            </a:r>
            <a:endParaRPr lang="en-US" altLang="zh-CN" dirty="0"/>
          </a:p>
          <a:p>
            <a:pPr>
              <a:lnSpc>
                <a:spcPct val="110000"/>
              </a:lnSpc>
            </a:pPr>
            <a:endParaRPr lang="en-US" altLang="zh-CN" dirty="0"/>
          </a:p>
          <a:p>
            <a:pPr>
              <a:lnSpc>
                <a:spcPct val="110000"/>
              </a:lnSpc>
            </a:pPr>
            <a:endParaRPr lang="en-US" altLang="zh-CN" dirty="0"/>
          </a:p>
          <a:p>
            <a:pPr>
              <a:lnSpc>
                <a:spcPct val="110000"/>
              </a:lnSpc>
            </a:pPr>
            <a:endParaRPr lang="en-US" altLang="zh-CN" dirty="0"/>
          </a:p>
          <a:p>
            <a:pPr marL="0" indent="0">
              <a:lnSpc>
                <a:spcPct val="110000"/>
              </a:lnSpc>
              <a:buNone/>
            </a:pPr>
            <a:endParaRPr lang="en-US" altLang="zh-CN" dirty="0"/>
          </a:p>
          <a:p>
            <a:pPr>
              <a:lnSpc>
                <a:spcPct val="110000"/>
              </a:lnSpc>
            </a:pPr>
            <a:endParaRPr lang="en-US" altLang="zh-CN" dirty="0"/>
          </a:p>
          <a:p>
            <a:pPr>
              <a:lnSpc>
                <a:spcPct val="110000"/>
              </a:lnSpc>
            </a:pPr>
            <a:r>
              <a:rPr lang="en-US" altLang="zh-CN" dirty="0"/>
              <a:t>Server</a:t>
            </a:r>
            <a:r>
              <a:rPr lang="zh-CN" altLang="en-US" dirty="0"/>
              <a:t>向</a:t>
            </a:r>
            <a:r>
              <a:rPr lang="en-US" altLang="zh-CN" dirty="0" err="1"/>
              <a:t>etcd</a:t>
            </a:r>
            <a:r>
              <a:rPr lang="zh-CN" altLang="en-US" dirty="0"/>
              <a:t>注册自己，且</a:t>
            </a:r>
            <a:r>
              <a:rPr lang="en-US" altLang="zh-CN" dirty="0"/>
              <a:t>2</a:t>
            </a:r>
            <a:r>
              <a:rPr lang="zh-CN" altLang="en-US" dirty="0"/>
              <a:t>秒后自动过期，所以</a:t>
            </a:r>
            <a:r>
              <a:rPr lang="en-US" altLang="zh-CN" dirty="0"/>
              <a:t>server</a:t>
            </a:r>
            <a:r>
              <a:rPr lang="zh-CN" altLang="en-US" dirty="0"/>
              <a:t>需要每隔</a:t>
            </a:r>
            <a:r>
              <a:rPr lang="en-US" altLang="zh-CN" dirty="0"/>
              <a:t>1</a:t>
            </a:r>
            <a:r>
              <a:rPr lang="zh-CN" altLang="en-US" dirty="0"/>
              <a:t>秒重复注册一次。</a:t>
            </a:r>
            <a:r>
              <a:rPr lang="en-US" altLang="zh-CN" dirty="0"/>
              <a:t>Server</a:t>
            </a:r>
            <a:r>
              <a:rPr lang="zh-CN" altLang="en-US" dirty="0"/>
              <a:t>一旦宕机，最多</a:t>
            </a:r>
            <a:r>
              <a:rPr lang="en-US" altLang="zh-CN" dirty="0"/>
              <a:t>2</a:t>
            </a:r>
            <a:r>
              <a:rPr lang="zh-CN" altLang="en-US" dirty="0"/>
              <a:t>秒后</a:t>
            </a:r>
            <a:r>
              <a:rPr lang="en-US" altLang="zh-CN" dirty="0" err="1"/>
              <a:t>etcd</a:t>
            </a:r>
            <a:r>
              <a:rPr lang="zh-CN" altLang="en-US" dirty="0"/>
              <a:t>会自动将其删除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en-US" altLang="zh-CN" dirty="0"/>
              <a:t>Client</a:t>
            </a:r>
            <a:r>
              <a:rPr lang="zh-CN" altLang="en-US" dirty="0"/>
              <a:t>通过前缀获得所有存活的</a:t>
            </a:r>
            <a:r>
              <a:rPr lang="en-US" altLang="zh-CN" dirty="0"/>
              <a:t>Server</a:t>
            </a:r>
            <a:r>
              <a:rPr lang="zh-CN" altLang="en-US" dirty="0"/>
              <a:t>，且在前缀上安装监听器，有新</a:t>
            </a:r>
            <a:r>
              <a:rPr lang="en-US" altLang="zh-CN" dirty="0"/>
              <a:t>Server</a:t>
            </a:r>
            <a:r>
              <a:rPr lang="zh-CN" altLang="en-US" dirty="0"/>
              <a:t>加入或老</a:t>
            </a:r>
            <a:r>
              <a:rPr lang="en-US" altLang="zh-CN" dirty="0"/>
              <a:t>Server</a:t>
            </a:r>
            <a:r>
              <a:rPr lang="zh-CN" altLang="en-US" dirty="0"/>
              <a:t>被删除时</a:t>
            </a:r>
            <a:r>
              <a:rPr lang="en-US" altLang="zh-CN" dirty="0"/>
              <a:t>Client</a:t>
            </a:r>
            <a:r>
              <a:rPr lang="zh-CN" altLang="en-US" dirty="0"/>
              <a:t>都能及时感知到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54D795A-04C5-80BD-902E-08A7CF7B68CC}"/>
              </a:ext>
            </a:extLst>
          </p:cNvPr>
          <p:cNvGraphicFramePr>
            <a:graphicFrameLocks noGrp="1"/>
          </p:cNvGraphicFramePr>
          <p:nvPr/>
        </p:nvGraphicFramePr>
        <p:xfrm>
          <a:off x="3144299" y="2944299"/>
          <a:ext cx="2481249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81249">
                  <a:extLst>
                    <a:ext uri="{9D8B030D-6E8A-4147-A177-3AD203B41FA5}">
                      <a16:colId xmlns:a16="http://schemas.microsoft.com/office/drawing/2014/main" val="33485848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</a:t>
                      </a:r>
                      <a:r>
                        <a:rPr lang="en-US" altLang="zh-CN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hello_service</a:t>
                      </a:r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/sever1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74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</a:t>
                      </a:r>
                      <a:r>
                        <a:rPr lang="en-US" altLang="zh-CN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hello_service</a:t>
                      </a:r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/sever2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123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</a:t>
                      </a:r>
                      <a:r>
                        <a:rPr lang="en-US" altLang="zh-CN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hello_service</a:t>
                      </a:r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/sever3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3606955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B7EBE132-439A-AA59-1EBD-6DFAE39E7872}"/>
              </a:ext>
            </a:extLst>
          </p:cNvPr>
          <p:cNvSpPr txBox="1"/>
          <p:nvPr/>
        </p:nvSpPr>
        <p:spPr>
          <a:xfrm>
            <a:off x="954157" y="2671522"/>
            <a:ext cx="973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5DAE1C7-7531-CFBA-63DB-A2518611AE3C}"/>
              </a:ext>
            </a:extLst>
          </p:cNvPr>
          <p:cNvSpPr txBox="1"/>
          <p:nvPr/>
        </p:nvSpPr>
        <p:spPr>
          <a:xfrm>
            <a:off x="954156" y="3311958"/>
            <a:ext cx="973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0A4277-3AF6-75FD-1E8B-3CFC905728F1}"/>
              </a:ext>
            </a:extLst>
          </p:cNvPr>
          <p:cNvSpPr txBox="1"/>
          <p:nvPr/>
        </p:nvSpPr>
        <p:spPr>
          <a:xfrm>
            <a:off x="954156" y="3865956"/>
            <a:ext cx="973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0771466-EB20-64BB-0CC8-AF06641CCFB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927372" y="2856188"/>
            <a:ext cx="1216926" cy="2711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25E5643A-ABED-5A7B-D6A9-37D609D1D95D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>
            <a:off x="1927371" y="3496624"/>
            <a:ext cx="1216928" cy="39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18EA3A6-C3A0-9F24-3BBB-867A9098EDEC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927371" y="3865956"/>
            <a:ext cx="1216927" cy="1846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7D657014-4BD9-8CA6-C793-CFDB4E45C6B2}"/>
              </a:ext>
            </a:extLst>
          </p:cNvPr>
          <p:cNvSpPr txBox="1"/>
          <p:nvPr/>
        </p:nvSpPr>
        <p:spPr>
          <a:xfrm>
            <a:off x="3820927" y="2507499"/>
            <a:ext cx="1063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etcd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key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BE4FA4E-C430-35E3-0722-CC57D303EB29}"/>
              </a:ext>
            </a:extLst>
          </p:cNvPr>
          <p:cNvSpPr txBox="1"/>
          <p:nvPr/>
        </p:nvSpPr>
        <p:spPr>
          <a:xfrm>
            <a:off x="10397659" y="3315893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client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EAEA8AD-C8F0-5214-A77C-F36AAFAEFB81}"/>
              </a:ext>
            </a:extLst>
          </p:cNvPr>
          <p:cNvSpPr txBox="1"/>
          <p:nvPr/>
        </p:nvSpPr>
        <p:spPr>
          <a:xfrm>
            <a:off x="5580159" y="3208583"/>
            <a:ext cx="45975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client.Get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ctx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“/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hello_service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/”, etcdv3.WithPrefix())</a:t>
            </a:r>
            <a:endParaRPr lang="zh-CN" altLang="en-US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FCBC9EFB-4D4B-A618-02A6-8EC2FB676875}"/>
              </a:ext>
            </a:extLst>
          </p:cNvPr>
          <p:cNvCxnSpPr>
            <a:cxnSpLocks/>
            <a:stCxn id="4" idx="3"/>
            <a:endCxn id="20" idx="1"/>
          </p:cNvCxnSpPr>
          <p:nvPr/>
        </p:nvCxnSpPr>
        <p:spPr>
          <a:xfrm>
            <a:off x="5625548" y="3500559"/>
            <a:ext cx="477211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522285C4-A5B3-F5B2-E6EF-1932D2E09EEA}"/>
              </a:ext>
            </a:extLst>
          </p:cNvPr>
          <p:cNvSpPr txBox="1"/>
          <p:nvPr/>
        </p:nvSpPr>
        <p:spPr>
          <a:xfrm>
            <a:off x="1982702" y="253658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Put 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注册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0FF488A-2522-CCB6-4724-C2204D4FCAC4}"/>
              </a:ext>
            </a:extLst>
          </p:cNvPr>
          <p:cNvSpPr txBox="1"/>
          <p:nvPr/>
        </p:nvSpPr>
        <p:spPr>
          <a:xfrm>
            <a:off x="5580158" y="3516367"/>
            <a:ext cx="50149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client.Watch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ctx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 “/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hello_service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/”, etcdv3.WithPrefix())</a:t>
            </a:r>
            <a:endParaRPr lang="zh-CN" altLang="en-US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63F60B69-C4FE-B794-564E-66BB9DF6DB58}"/>
              </a:ext>
            </a:extLst>
          </p:cNvPr>
          <p:cNvSpPr txBox="1"/>
          <p:nvPr/>
        </p:nvSpPr>
        <p:spPr>
          <a:xfrm>
            <a:off x="2016701" y="3953127"/>
            <a:ext cx="10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lease 2s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67867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FAF9B-E423-EFCC-0A65-DFDE126E0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启动</a:t>
            </a:r>
            <a:r>
              <a:rPr lang="en-US" altLang="zh-CN" dirty="0" err="1"/>
              <a:t>etcd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E4F23B-DADA-56C8-1E82-C213039B9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88742" cy="4329369"/>
          </a:xfrm>
        </p:spPr>
        <p:txBody>
          <a:bodyPr/>
          <a:lstStyle/>
          <a:p>
            <a:r>
              <a:rPr lang="zh-CN" altLang="en-US" dirty="0"/>
              <a:t>运行服务注册的相关代码前，需先在本机安装并启动</a:t>
            </a:r>
            <a:r>
              <a:rPr lang="en-US" altLang="zh-CN" dirty="0" err="1"/>
              <a:t>etcd</a:t>
            </a:r>
            <a:endParaRPr lang="en-US" altLang="zh-CN" dirty="0"/>
          </a:p>
          <a:p>
            <a:r>
              <a:rPr lang="zh-CN" altLang="en-US" dirty="0"/>
              <a:t>这里有各</a:t>
            </a:r>
            <a:r>
              <a:rPr lang="en-US" altLang="zh-CN" dirty="0"/>
              <a:t>OS</a:t>
            </a:r>
            <a:r>
              <a:rPr lang="zh-CN" altLang="en-US" dirty="0"/>
              <a:t>平台编译好的可执行文件，下载后直接运行</a:t>
            </a:r>
            <a:r>
              <a:rPr lang="en-US" altLang="zh-CN" dirty="0" err="1"/>
              <a:t>etcd</a:t>
            </a:r>
            <a:r>
              <a:rPr lang="zh-CN" altLang="en-US" dirty="0"/>
              <a:t>即可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https://github.com/etcd-io/etcd/releases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EEDB26B-FD31-A5CF-F0C6-414CE46B4B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509" y="1690688"/>
            <a:ext cx="3968624" cy="408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8484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8AE04-CD44-9A4F-7FA5-A7C52AEA6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radic</a:t>
            </a:r>
            <a:r>
              <a:rPr lang="zh-CN" altLang="en-US" dirty="0"/>
              <a:t>搜索引擎架构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35F0C313-BCEC-C303-C580-94938F6837ED}"/>
              </a:ext>
            </a:extLst>
          </p:cNvPr>
          <p:cNvGrpSpPr/>
          <p:nvPr/>
        </p:nvGrpSpPr>
        <p:grpSpPr>
          <a:xfrm>
            <a:off x="1112274" y="1428311"/>
            <a:ext cx="9967452" cy="4922009"/>
            <a:chOff x="838200" y="1546298"/>
            <a:chExt cx="9967452" cy="4922009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EA71AC0E-0000-4D1B-9463-48ABA0500D8F}"/>
                </a:ext>
              </a:extLst>
            </p:cNvPr>
            <p:cNvSpPr/>
            <p:nvPr/>
          </p:nvSpPr>
          <p:spPr>
            <a:xfrm>
              <a:off x="838200" y="4626846"/>
              <a:ext cx="9967452" cy="1841461"/>
            </a:xfrm>
            <a:prstGeom prst="rect">
              <a:avLst/>
            </a:prstGeom>
            <a:ln w="19050"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1249385-6B3E-04CF-A531-7F7BE7ABD6D7}"/>
                </a:ext>
              </a:extLst>
            </p:cNvPr>
            <p:cNvSpPr/>
            <p:nvPr/>
          </p:nvSpPr>
          <p:spPr>
            <a:xfrm>
              <a:off x="4430661" y="2393708"/>
              <a:ext cx="4850991" cy="143103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Web Server</a:t>
              </a:r>
            </a:p>
            <a:p>
              <a:pPr algn="ctr"/>
              <a:endPara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algn="ctr"/>
              <a:endPara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algn="ctr"/>
              <a:endPara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0A9E6B84-6C46-1C12-E233-389726CD4A75}"/>
                </a:ext>
              </a:extLst>
            </p:cNvPr>
            <p:cNvSpPr/>
            <p:nvPr/>
          </p:nvSpPr>
          <p:spPr>
            <a:xfrm>
              <a:off x="5981085" y="1546298"/>
              <a:ext cx="1750142" cy="42278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Front User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D74AF3C2-53F3-5349-7274-521F48B6DE89}"/>
                </a:ext>
              </a:extLst>
            </p:cNvPr>
            <p:cNvGrpSpPr/>
            <p:nvPr/>
          </p:nvGrpSpPr>
          <p:grpSpPr>
            <a:xfrm>
              <a:off x="979539" y="2831690"/>
              <a:ext cx="2694039" cy="993058"/>
              <a:chOff x="1297858" y="2831690"/>
              <a:chExt cx="2694039" cy="993058"/>
            </a:xfrm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58BAF1BB-A463-9214-B67A-88FE84B8BFB9}"/>
                  </a:ext>
                </a:extLst>
              </p:cNvPr>
              <p:cNvSpPr/>
              <p:nvPr/>
            </p:nvSpPr>
            <p:spPr>
              <a:xfrm>
                <a:off x="1297858" y="2831690"/>
                <a:ext cx="2694039" cy="993058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ServiceHubProxy</a:t>
                </a:r>
                <a:endPara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  <a:p>
                <a:pPr algn="ctr"/>
                <a:endPara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  <a:p>
                <a:pPr algn="ctr"/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30AD67D7-0B0E-E83B-9E4D-1B61E038D002}"/>
                  </a:ext>
                </a:extLst>
              </p:cNvPr>
              <p:cNvSpPr/>
              <p:nvPr/>
            </p:nvSpPr>
            <p:spPr>
              <a:xfrm>
                <a:off x="1635840" y="3293820"/>
                <a:ext cx="2029134" cy="42278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ServiceHub</a:t>
                </a:r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(</a:t>
                </a:r>
                <a:r>
                  <a:rPr lang="en-US" altLang="zh-CN" dirty="0" err="1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etcd</a:t>
                </a:r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)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DAA01188-6A6F-DC46-ADC1-02333D51B47D}"/>
                </a:ext>
              </a:extLst>
            </p:cNvPr>
            <p:cNvGrpSpPr/>
            <p:nvPr/>
          </p:nvGrpSpPr>
          <p:grpSpPr>
            <a:xfrm>
              <a:off x="979539" y="4744526"/>
              <a:ext cx="4441723" cy="1583916"/>
              <a:chOff x="1297858" y="4744526"/>
              <a:chExt cx="4441723" cy="1583916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0EAF0B83-6D78-5EE9-FC8F-9246798079AA}"/>
                  </a:ext>
                </a:extLst>
              </p:cNvPr>
              <p:cNvSpPr/>
              <p:nvPr/>
            </p:nvSpPr>
            <p:spPr>
              <a:xfrm>
                <a:off x="1297858" y="4744526"/>
                <a:ext cx="4441723" cy="1583916"/>
              </a:xfrm>
              <a:prstGeom prst="rect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Index Service(GRPC)</a:t>
                </a:r>
              </a:p>
              <a:p>
                <a:pPr algn="ctr"/>
                <a:endPara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  <a:p>
                <a:pPr algn="ctr"/>
                <a:endPara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  <a:p>
                <a:pPr algn="ctr"/>
                <a:endPara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  <a:p>
                <a:pPr algn="ctr"/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F6F7A41D-52AB-97D6-1358-7A629DE7E429}"/>
                  </a:ext>
                </a:extLst>
              </p:cNvPr>
              <p:cNvGrpSpPr/>
              <p:nvPr/>
            </p:nvGrpSpPr>
            <p:grpSpPr>
              <a:xfrm>
                <a:off x="1442885" y="5222798"/>
                <a:ext cx="4119715" cy="993058"/>
                <a:chOff x="2674375" y="4635473"/>
                <a:chExt cx="4119715" cy="993058"/>
              </a:xfrm>
              <a:grpFill/>
            </p:grpSpPr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id="{21FFCCFA-CC46-80C6-D9F5-963769648D80}"/>
                    </a:ext>
                  </a:extLst>
                </p:cNvPr>
                <p:cNvSpPr/>
                <p:nvPr/>
              </p:nvSpPr>
              <p:spPr>
                <a:xfrm>
                  <a:off x="2674375" y="4635473"/>
                  <a:ext cx="4119715" cy="993058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>
                      <a:latin typeface="思源黑体 CN Normal" panose="020B0400000000000000" pitchFamily="34" charset="-122"/>
                      <a:ea typeface="思源黑体 CN Normal" panose="020B0400000000000000" pitchFamily="34" charset="-122"/>
                    </a:rPr>
                    <a:t>Indexer</a:t>
                  </a:r>
                </a:p>
                <a:p>
                  <a:pPr algn="ctr"/>
                  <a:endPara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  <a:p>
                  <a:pPr algn="ctr"/>
                  <a:endParaRPr lang="zh-CN" altLang="en-US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1079202B-7134-2023-71C3-36E5443D6996}"/>
                    </a:ext>
                  </a:extLst>
                </p:cNvPr>
                <p:cNvSpPr/>
                <p:nvPr/>
              </p:nvSpPr>
              <p:spPr>
                <a:xfrm>
                  <a:off x="2856271" y="5058237"/>
                  <a:ext cx="1750142" cy="422787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 err="1">
                      <a:latin typeface="思源黑体 CN Normal" panose="020B0400000000000000" pitchFamily="34" charset="-122"/>
                      <a:ea typeface="思源黑体 CN Normal" panose="020B0400000000000000" pitchFamily="34" charset="-122"/>
                    </a:rPr>
                    <a:t>ForwardIndex</a:t>
                  </a:r>
                  <a:endParaRPr lang="zh-CN" altLang="en-US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D056E22B-3B33-0D14-3B75-0404B7A88F1A}"/>
                    </a:ext>
                  </a:extLst>
                </p:cNvPr>
                <p:cNvSpPr/>
                <p:nvPr/>
              </p:nvSpPr>
              <p:spPr>
                <a:xfrm>
                  <a:off x="4916129" y="5058236"/>
                  <a:ext cx="1750142" cy="422787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 err="1">
                      <a:latin typeface="思源黑体 CN Normal" panose="020B0400000000000000" pitchFamily="34" charset="-122"/>
                      <a:ea typeface="思源黑体 CN Normal" panose="020B0400000000000000" pitchFamily="34" charset="-122"/>
                    </a:rPr>
                    <a:t>ReverseIndex</a:t>
                  </a:r>
                  <a:endParaRPr lang="zh-CN" altLang="en-US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</p:grpSp>
        </p:grp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1971F58-7DD6-659D-AB63-C7EA199FD766}"/>
                </a:ext>
              </a:extLst>
            </p:cNvPr>
            <p:cNvSpPr/>
            <p:nvPr/>
          </p:nvSpPr>
          <p:spPr>
            <a:xfrm>
              <a:off x="6135947" y="4744526"/>
              <a:ext cx="1900081" cy="158391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Index Service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11C931B-37E8-8F17-0FBB-6A33216C5F84}"/>
                </a:ext>
              </a:extLst>
            </p:cNvPr>
            <p:cNvSpPr/>
            <p:nvPr/>
          </p:nvSpPr>
          <p:spPr>
            <a:xfrm>
              <a:off x="8750712" y="4744526"/>
              <a:ext cx="1900081" cy="158391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Index Service</a:t>
              </a:r>
            </a:p>
          </p:txBody>
        </p: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064C1B27-98F7-6DC0-EF2E-A94E04EF827B}"/>
                </a:ext>
              </a:extLst>
            </p:cNvPr>
            <p:cNvCxnSpPr>
              <a:cxnSpLocks/>
              <a:stCxn id="5" idx="2"/>
              <a:endCxn id="18" idx="0"/>
            </p:cNvCxnSpPr>
            <p:nvPr/>
          </p:nvCxnSpPr>
          <p:spPr>
            <a:xfrm>
              <a:off x="6856156" y="1969085"/>
              <a:ext cx="1" cy="42462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3F1C81AB-386C-3E33-8117-520C4EA48872}"/>
                </a:ext>
              </a:extLst>
            </p:cNvPr>
            <p:cNvCxnSpPr>
              <a:cxnSpLocks/>
              <a:stCxn id="19" idx="1"/>
              <a:endCxn id="6" idx="3"/>
            </p:cNvCxnSpPr>
            <p:nvPr/>
          </p:nvCxnSpPr>
          <p:spPr>
            <a:xfrm flipH="1">
              <a:off x="3673578" y="3323317"/>
              <a:ext cx="1273277" cy="490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AF616749-16C6-1B24-A54E-20998E0EC708}"/>
                </a:ext>
              </a:extLst>
            </p:cNvPr>
            <p:cNvCxnSpPr>
              <a:cxnSpLocks/>
              <a:stCxn id="19" idx="2"/>
              <a:endCxn id="13" idx="0"/>
            </p:cNvCxnSpPr>
            <p:nvPr/>
          </p:nvCxnSpPr>
          <p:spPr>
            <a:xfrm flipH="1">
              <a:off x="3200401" y="3534710"/>
              <a:ext cx="2621525" cy="120981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0533FC38-F008-88F9-17EF-488BE767103C}"/>
                </a:ext>
              </a:extLst>
            </p:cNvPr>
            <p:cNvCxnSpPr>
              <a:cxnSpLocks/>
              <a:stCxn id="19" idx="2"/>
              <a:endCxn id="15" idx="0"/>
            </p:cNvCxnSpPr>
            <p:nvPr/>
          </p:nvCxnSpPr>
          <p:spPr>
            <a:xfrm>
              <a:off x="5821926" y="3534710"/>
              <a:ext cx="1264062" cy="120981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712F9155-A98C-4BB9-B177-9CCFBBA70EED}"/>
                </a:ext>
              </a:extLst>
            </p:cNvPr>
            <p:cNvCxnSpPr>
              <a:cxnSpLocks/>
              <a:stCxn id="19" idx="2"/>
              <a:endCxn id="16" idx="0"/>
            </p:cNvCxnSpPr>
            <p:nvPr/>
          </p:nvCxnSpPr>
          <p:spPr>
            <a:xfrm>
              <a:off x="5821926" y="3534710"/>
              <a:ext cx="3878827" cy="120981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16B89C50-6039-AD7D-63C5-A3F3C4732574}"/>
                </a:ext>
              </a:extLst>
            </p:cNvPr>
            <p:cNvSpPr/>
            <p:nvPr/>
          </p:nvSpPr>
          <p:spPr>
            <a:xfrm>
              <a:off x="4946855" y="3111923"/>
              <a:ext cx="1750142" cy="42278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Sentinel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0DE6BF1-5972-DE5F-ECE5-FA7426BA35E6}"/>
                </a:ext>
              </a:extLst>
            </p:cNvPr>
            <p:cNvSpPr txBox="1"/>
            <p:nvPr/>
          </p:nvSpPr>
          <p:spPr>
            <a:xfrm>
              <a:off x="977615" y="1799523"/>
              <a:ext cx="2061783" cy="4616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radic</a:t>
              </a:r>
              <a:r>
                <a:rPr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 module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9" name="箭头: 虚尾 48">
              <a:extLst>
                <a:ext uri="{FF2B5EF4-FFF2-40B4-BE49-F238E27FC236}">
                  <a16:creationId xmlns:a16="http://schemas.microsoft.com/office/drawing/2014/main" id="{EF93FEB0-1956-CFF8-FE37-C63B9230FBA0}"/>
                </a:ext>
              </a:extLst>
            </p:cNvPr>
            <p:cNvSpPr/>
            <p:nvPr/>
          </p:nvSpPr>
          <p:spPr>
            <a:xfrm rot="16200000">
              <a:off x="2039957" y="3978956"/>
              <a:ext cx="570746" cy="484632"/>
            </a:xfrm>
            <a:prstGeom prst="stripedRightArrow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0F7EE555-DCD2-E6FA-7381-12CBF310A57E}"/>
                </a:ext>
              </a:extLst>
            </p:cNvPr>
            <p:cNvSpPr txBox="1"/>
            <p:nvPr/>
          </p:nvSpPr>
          <p:spPr>
            <a:xfrm>
              <a:off x="2565582" y="409067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服务注册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659FE174-21C1-885A-C7B9-BF75F725B75A}"/>
                </a:ext>
              </a:extLst>
            </p:cNvPr>
            <p:cNvSpPr/>
            <p:nvPr/>
          </p:nvSpPr>
          <p:spPr>
            <a:xfrm>
              <a:off x="7000570" y="3112383"/>
              <a:ext cx="1750142" cy="42278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Indexer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5C33875-4590-3F49-45AB-C6E94EF2580F}"/>
                </a:ext>
              </a:extLst>
            </p:cNvPr>
            <p:cNvSpPr txBox="1"/>
            <p:nvPr/>
          </p:nvSpPr>
          <p:spPr>
            <a:xfrm>
              <a:off x="5152512" y="2741156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分布式索引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10E10A44-ADCE-CCE4-4670-9B703129E890}"/>
                </a:ext>
              </a:extLst>
            </p:cNvPr>
            <p:cNvSpPr txBox="1"/>
            <p:nvPr/>
          </p:nvSpPr>
          <p:spPr>
            <a:xfrm>
              <a:off x="7324077" y="274115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单机索引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975777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3345FC-92FF-86BB-564C-EBB12B311AC5}"/>
              </a:ext>
            </a:extLst>
          </p:cNvPr>
          <p:cNvSpPr txBox="1">
            <a:spLocks/>
          </p:cNvSpPr>
          <p:nvPr/>
        </p:nvSpPr>
        <p:spPr>
          <a:xfrm>
            <a:off x="1524000" y="2919429"/>
            <a:ext cx="9144000" cy="101914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j-cs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b="1" dirty="0"/>
              <a:t>设计模式</a:t>
            </a:r>
          </a:p>
        </p:txBody>
      </p:sp>
    </p:spTree>
    <p:extLst>
      <p:ext uri="{BB962C8B-B14F-4D97-AF65-F5344CB8AC3E}">
        <p14:creationId xmlns:p14="http://schemas.microsoft.com/office/powerpoint/2010/main" val="1444156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3345FC-92FF-86BB-564C-EBB12B311AC5}"/>
              </a:ext>
            </a:extLst>
          </p:cNvPr>
          <p:cNvSpPr txBox="1">
            <a:spLocks/>
          </p:cNvSpPr>
          <p:nvPr/>
        </p:nvSpPr>
        <p:spPr>
          <a:xfrm>
            <a:off x="1524000" y="2919429"/>
            <a:ext cx="9144000" cy="101914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j-cs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b="1" dirty="0"/>
              <a:t>搜索引擎</a:t>
            </a:r>
          </a:p>
        </p:txBody>
      </p:sp>
    </p:spTree>
    <p:extLst>
      <p:ext uri="{BB962C8B-B14F-4D97-AF65-F5344CB8AC3E}">
        <p14:creationId xmlns:p14="http://schemas.microsoft.com/office/powerpoint/2010/main" val="25133687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2AA9D1-1A0A-1D61-B024-1F0CD037D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BCCD25-35E2-C02F-D161-9B5150836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386781" cy="435133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迭代器模式</a:t>
            </a:r>
          </a:p>
          <a:p>
            <a:r>
              <a:rPr lang="zh-CN" altLang="en-US" dirty="0"/>
              <a:t>工厂模式</a:t>
            </a:r>
          </a:p>
          <a:p>
            <a:r>
              <a:rPr lang="zh-CN" altLang="en-US" dirty="0"/>
              <a:t>生成器模式</a:t>
            </a:r>
          </a:p>
          <a:p>
            <a:r>
              <a:rPr lang="zh-CN" altLang="en-US" dirty="0"/>
              <a:t>单例模式</a:t>
            </a:r>
          </a:p>
          <a:p>
            <a:r>
              <a:rPr lang="zh-CN" altLang="en-US" dirty="0"/>
              <a:t>外观模式</a:t>
            </a:r>
          </a:p>
          <a:p>
            <a:r>
              <a:rPr lang="zh-CN" altLang="en-US" dirty="0"/>
              <a:t>代理模式</a:t>
            </a:r>
          </a:p>
          <a:p>
            <a:r>
              <a:rPr lang="zh-CN" altLang="en-US" dirty="0"/>
              <a:t>策略模式</a:t>
            </a:r>
          </a:p>
          <a:p>
            <a:r>
              <a:rPr lang="zh-CN" altLang="en-US" dirty="0"/>
              <a:t>模板方法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CB60788-8465-4C90-81B4-C96776ED6F56}"/>
              </a:ext>
            </a:extLst>
          </p:cNvPr>
          <p:cNvSpPr txBox="1"/>
          <p:nvPr/>
        </p:nvSpPr>
        <p:spPr>
          <a:xfrm>
            <a:off x="3336083" y="1825625"/>
            <a:ext cx="5184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遵循统一的集合遍历方式，</a:t>
            </a:r>
            <a:r>
              <a:rPr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Next()</a:t>
            </a:r>
            <a:endParaRPr lang="zh-CN" altLang="en-US"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3BC4CCD-294F-ECF6-4395-2BC9F9964E28}"/>
              </a:ext>
            </a:extLst>
          </p:cNvPr>
          <p:cNvSpPr txBox="1"/>
          <p:nvPr/>
        </p:nvSpPr>
        <p:spPr>
          <a:xfrm>
            <a:off x="3336083" y="2360672"/>
            <a:ext cx="801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工厂方法返回接口，具体生产什么由参数指定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76553E2-8441-B528-279E-1739B4C5CC4D}"/>
              </a:ext>
            </a:extLst>
          </p:cNvPr>
          <p:cNvSpPr txBox="1"/>
          <p:nvPr/>
        </p:nvSpPr>
        <p:spPr>
          <a:xfrm>
            <a:off x="3336082" y="2895719"/>
            <a:ext cx="801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 dirty="0"/>
              <a:t>成员方法</a:t>
            </a:r>
            <a:r>
              <a:rPr lang="en-US" altLang="zh-CN" dirty="0"/>
              <a:t>With()</a:t>
            </a:r>
            <a:r>
              <a:rPr lang="zh-CN" altLang="en-US" dirty="0"/>
              <a:t>给成员变量赋值，并返回类本身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B9FC3DC-238B-E6AE-4F45-6F13175880D2}"/>
              </a:ext>
            </a:extLst>
          </p:cNvPr>
          <p:cNvSpPr txBox="1"/>
          <p:nvPr/>
        </p:nvSpPr>
        <p:spPr>
          <a:xfrm>
            <a:off x="3336081" y="3429000"/>
            <a:ext cx="801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 dirty="0"/>
              <a:t>重要的资源只创建一次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53B5E70-7A80-994F-403E-7D8E961F7D44}"/>
              </a:ext>
            </a:extLst>
          </p:cNvPr>
          <p:cNvSpPr txBox="1"/>
          <p:nvPr/>
        </p:nvSpPr>
        <p:spPr>
          <a:xfrm>
            <a:off x="3336080" y="3952014"/>
            <a:ext cx="801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 dirty="0"/>
              <a:t>多个子系统封装在一起，对外提供简单的接口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2FC414C-47BF-13A2-AB72-B25097FD08CF}"/>
              </a:ext>
            </a:extLst>
          </p:cNvPr>
          <p:cNvSpPr txBox="1"/>
          <p:nvPr/>
        </p:nvSpPr>
        <p:spPr>
          <a:xfrm>
            <a:off x="3336079" y="4497328"/>
            <a:ext cx="801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 dirty="0"/>
              <a:t>跟原对象具有一样的功能，并提供增值服务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6C9FF8-DFE8-96F4-350F-3D6442C872BB}"/>
              </a:ext>
            </a:extLst>
          </p:cNvPr>
          <p:cNvSpPr txBox="1"/>
          <p:nvPr/>
        </p:nvSpPr>
        <p:spPr>
          <a:xfrm>
            <a:off x="3336079" y="5004802"/>
            <a:ext cx="801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 dirty="0"/>
              <a:t>把具体策略的实现代码放到类外部，类内只持有策略的接口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BDB0CA0-9D76-2D74-BAF8-91EEFBC81DC5}"/>
              </a:ext>
            </a:extLst>
          </p:cNvPr>
          <p:cNvSpPr txBox="1"/>
          <p:nvPr/>
        </p:nvSpPr>
        <p:spPr>
          <a:xfrm>
            <a:off x="3336079" y="5498823"/>
            <a:ext cx="8017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 dirty="0"/>
              <a:t>模板类定义了整体的工作流框架，由子类去实现具体的步骤</a:t>
            </a:r>
          </a:p>
        </p:txBody>
      </p:sp>
    </p:spTree>
    <p:extLst>
      <p:ext uri="{BB962C8B-B14F-4D97-AF65-F5344CB8AC3E}">
        <p14:creationId xmlns:p14="http://schemas.microsoft.com/office/powerpoint/2010/main" val="131601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037C40-3DD9-AFBF-FF84-F1510A8DA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2666A7-CA1F-4C33-D5AE-F303663D6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设计模式不是一种新的语法，语法层面只有类、继承、组合、重写、接口。大部分设计模式都用到了接口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有些设计模式更像是在刻意的造名词、造概念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设计模式目的是为了让代码看上去更清晰，更易于维护和扩展。设计模式不是实现这个目的标准方案，更不是唯一方案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忘掉所谓的设计模式，把面向对象用好，设计出易于扩展和维护的代码结构就可以了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0575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1BA9E8-E5F3-562E-EF1F-C6861947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搜索引擎分类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748F49-0B82-C0CB-DD4E-62EAFB3CAE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通用搜索引擎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D299CB03-28EE-C42D-9973-CE0792C985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927" y="2650263"/>
            <a:ext cx="3572200" cy="1309017"/>
          </a:xfr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00B8E08-42E7-D3FF-4D71-F804D2E09B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CN" altLang="en-US" dirty="0"/>
              <a:t>垂直搜索引擎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CE368E2-5E47-0E78-C05A-857FCB3B21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8865" y="2149475"/>
            <a:ext cx="1865850" cy="404018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1A126E8-3FD9-FB01-28D7-241C849194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628" y="4207737"/>
            <a:ext cx="4974632" cy="1187223"/>
          </a:xfrm>
          <a:prstGeom prst="rect">
            <a:avLst/>
          </a:prstGeom>
        </p:spPr>
      </p:pic>
      <p:pic>
        <p:nvPicPr>
          <p:cNvPr id="18" name="内容占位符 17">
            <a:extLst>
              <a:ext uri="{FF2B5EF4-FFF2-40B4-BE49-F238E27FC236}">
                <a16:creationId xmlns:a16="http://schemas.microsoft.com/office/drawing/2014/main" id="{155CF694-B1A5-EB40-58BD-CDD112A8BD2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952" y="2149475"/>
            <a:ext cx="1865850" cy="4040188"/>
          </a:xfrm>
        </p:spPr>
      </p:pic>
    </p:spTree>
    <p:extLst>
      <p:ext uri="{BB962C8B-B14F-4D97-AF65-F5344CB8AC3E}">
        <p14:creationId xmlns:p14="http://schemas.microsoft.com/office/powerpoint/2010/main" val="1212583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3345FC-92FF-86BB-564C-EBB12B311AC5}"/>
              </a:ext>
            </a:extLst>
          </p:cNvPr>
          <p:cNvSpPr txBox="1">
            <a:spLocks/>
          </p:cNvSpPr>
          <p:nvPr/>
        </p:nvSpPr>
        <p:spPr>
          <a:xfrm>
            <a:off x="1524000" y="2919429"/>
            <a:ext cx="9144000" cy="101914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j-cs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b="1" dirty="0"/>
              <a:t>倒排索引</a:t>
            </a:r>
          </a:p>
        </p:txBody>
      </p:sp>
    </p:spTree>
    <p:extLst>
      <p:ext uri="{BB962C8B-B14F-4D97-AF65-F5344CB8AC3E}">
        <p14:creationId xmlns:p14="http://schemas.microsoft.com/office/powerpoint/2010/main" val="1628388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91EA6BD4-5BD2-11C4-7E24-115C03B5220E}"/>
              </a:ext>
            </a:extLst>
          </p:cNvPr>
          <p:cNvSpPr/>
          <p:nvPr/>
        </p:nvSpPr>
        <p:spPr>
          <a:xfrm>
            <a:off x="3974329" y="3524415"/>
            <a:ext cx="3933243" cy="208920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4EB2A5A-3043-4B1D-E837-DFF366CA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倒排索引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64EFCA92-8730-331C-AACA-19D1EA6532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441911"/>
              </p:ext>
            </p:extLst>
          </p:nvPr>
        </p:nvGraphicFramePr>
        <p:xfrm>
          <a:off x="3139771" y="1575157"/>
          <a:ext cx="5912458" cy="18542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689098">
                  <a:extLst>
                    <a:ext uri="{9D8B030D-6E8A-4147-A177-3AD203B41FA5}">
                      <a16:colId xmlns:a16="http://schemas.microsoft.com/office/drawing/2014/main" val="372187473"/>
                    </a:ext>
                  </a:extLst>
                </a:gridCol>
                <a:gridCol w="4223360">
                  <a:extLst>
                    <a:ext uri="{9D8B030D-6E8A-4147-A177-3AD203B41FA5}">
                      <a16:colId xmlns:a16="http://schemas.microsoft.com/office/drawing/2014/main" val="14938731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视频</a:t>
                      </a:r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ID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视频标题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884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go</a:t>
                      </a:r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语言进阶专题</a:t>
                      </a:r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5--Web</a:t>
                      </a:r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开发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734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go</a:t>
                      </a:r>
                      <a:r>
                        <a:rPr lang="zh-CN" alt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语言进阶专题</a:t>
                      </a:r>
                      <a:r>
                        <a:rPr lang="en-US" altLang="zh-C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2--I/O</a:t>
                      </a:r>
                      <a:r>
                        <a:rPr lang="zh-CN" alt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编程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275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3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go</a:t>
                      </a:r>
                      <a:r>
                        <a:rPr lang="zh-CN" alt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语言进阶专题</a:t>
                      </a:r>
                      <a:r>
                        <a:rPr lang="en-US" altLang="zh-C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3--</a:t>
                      </a:r>
                      <a:r>
                        <a:rPr lang="zh-CN" alt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数据库编程大全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9282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go</a:t>
                      </a:r>
                      <a:r>
                        <a:rPr lang="zh-CN" alt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语言进阶专题</a:t>
                      </a:r>
                      <a:r>
                        <a:rPr lang="en-US" altLang="zh-C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1--</a:t>
                      </a:r>
                      <a:r>
                        <a:rPr lang="zh-CN" alt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数据结构与算法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254152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E352C7B8-2C19-9882-22CE-0521971A30D9}"/>
              </a:ext>
            </a:extLst>
          </p:cNvPr>
          <p:cNvSpPr txBox="1"/>
          <p:nvPr/>
        </p:nvSpPr>
        <p:spPr>
          <a:xfrm>
            <a:off x="4351731" y="4194313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语言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28E597-D7D9-33A4-1BAC-FF97D56B01DD}"/>
              </a:ext>
            </a:extLst>
          </p:cNvPr>
          <p:cNvSpPr txBox="1"/>
          <p:nvPr/>
        </p:nvSpPr>
        <p:spPr>
          <a:xfrm>
            <a:off x="4156164" y="46197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数据结构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94AFF51-700C-F4BB-DCA7-C34C406A7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6877720"/>
              </p:ext>
            </p:extLst>
          </p:nvPr>
        </p:nvGraphicFramePr>
        <p:xfrm>
          <a:off x="5948017" y="4192805"/>
          <a:ext cx="1649452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2363">
                  <a:extLst>
                    <a:ext uri="{9D8B030D-6E8A-4147-A177-3AD203B41FA5}">
                      <a16:colId xmlns:a16="http://schemas.microsoft.com/office/drawing/2014/main" val="824884326"/>
                    </a:ext>
                  </a:extLst>
                </a:gridCol>
                <a:gridCol w="412363">
                  <a:extLst>
                    <a:ext uri="{9D8B030D-6E8A-4147-A177-3AD203B41FA5}">
                      <a16:colId xmlns:a16="http://schemas.microsoft.com/office/drawing/2014/main" val="2446408060"/>
                    </a:ext>
                  </a:extLst>
                </a:gridCol>
                <a:gridCol w="412363">
                  <a:extLst>
                    <a:ext uri="{9D8B030D-6E8A-4147-A177-3AD203B41FA5}">
                      <a16:colId xmlns:a16="http://schemas.microsoft.com/office/drawing/2014/main" val="3907323639"/>
                    </a:ext>
                  </a:extLst>
                </a:gridCol>
                <a:gridCol w="412363">
                  <a:extLst>
                    <a:ext uri="{9D8B030D-6E8A-4147-A177-3AD203B41FA5}">
                      <a16:colId xmlns:a16="http://schemas.microsoft.com/office/drawing/2014/main" val="3058893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0B05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</a:t>
                      </a:r>
                      <a:endParaRPr lang="zh-CN" altLang="en-US" dirty="0">
                        <a:solidFill>
                          <a:srgbClr val="00B05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0B05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</a:t>
                      </a:r>
                      <a:endParaRPr lang="zh-CN" altLang="en-US" dirty="0">
                        <a:solidFill>
                          <a:srgbClr val="00B05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0B05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3</a:t>
                      </a:r>
                      <a:endParaRPr lang="zh-CN" altLang="en-US" dirty="0">
                        <a:solidFill>
                          <a:srgbClr val="00B05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0B05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</a:t>
                      </a:r>
                      <a:endParaRPr lang="zh-CN" altLang="en-US" dirty="0">
                        <a:solidFill>
                          <a:srgbClr val="00B05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750772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7E236E8-E198-D172-1A49-B7DE4088AB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0374869"/>
              </p:ext>
            </p:extLst>
          </p:nvPr>
        </p:nvGraphicFramePr>
        <p:xfrm>
          <a:off x="5948017" y="4619707"/>
          <a:ext cx="412363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2363">
                  <a:extLst>
                    <a:ext uri="{9D8B030D-6E8A-4147-A177-3AD203B41FA5}">
                      <a16:colId xmlns:a16="http://schemas.microsoft.com/office/drawing/2014/main" val="3058893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750772"/>
                  </a:ext>
                </a:extLst>
              </a:tr>
            </a:tbl>
          </a:graphicData>
        </a:graphic>
      </p:graphicFrame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A2AE4CA0-9E13-D398-DED7-F4D478168B27}"/>
              </a:ext>
            </a:extLst>
          </p:cNvPr>
          <p:cNvCxnSpPr>
            <a:stCxn id="3" idx="3"/>
            <a:endCxn id="7" idx="1"/>
          </p:cNvCxnSpPr>
          <p:nvPr/>
        </p:nvCxnSpPr>
        <p:spPr>
          <a:xfrm flipV="1">
            <a:off x="5264160" y="4378225"/>
            <a:ext cx="683857" cy="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B439293-427E-EE74-8DC5-992C65A1FA54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264160" y="4804373"/>
            <a:ext cx="683857" cy="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EA6BBDA6-4FF9-4052-2459-0C0A6928371E}"/>
              </a:ext>
            </a:extLst>
          </p:cNvPr>
          <p:cNvSpPr txBox="1"/>
          <p:nvPr/>
        </p:nvSpPr>
        <p:spPr>
          <a:xfrm>
            <a:off x="4617829" y="505352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编程</a:t>
            </a: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62E16D63-8A75-CD55-4449-E93EDFD662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581088"/>
              </p:ext>
            </p:extLst>
          </p:nvPr>
        </p:nvGraphicFramePr>
        <p:xfrm>
          <a:off x="5948017" y="5053524"/>
          <a:ext cx="826494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3247">
                  <a:extLst>
                    <a:ext uri="{9D8B030D-6E8A-4147-A177-3AD203B41FA5}">
                      <a16:colId xmlns:a16="http://schemas.microsoft.com/office/drawing/2014/main" val="3058893636"/>
                    </a:ext>
                  </a:extLst>
                </a:gridCol>
                <a:gridCol w="413247">
                  <a:extLst>
                    <a:ext uri="{9D8B030D-6E8A-4147-A177-3AD203B41FA5}">
                      <a16:colId xmlns:a16="http://schemas.microsoft.com/office/drawing/2014/main" val="2879894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0B05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</a:t>
                      </a:r>
                      <a:endParaRPr lang="zh-CN" altLang="en-US" dirty="0">
                        <a:solidFill>
                          <a:srgbClr val="00B05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0B05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3</a:t>
                      </a:r>
                      <a:endParaRPr lang="zh-CN" altLang="en-US" dirty="0">
                        <a:solidFill>
                          <a:srgbClr val="00B05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750772"/>
                  </a:ext>
                </a:extLst>
              </a:tr>
            </a:tbl>
          </a:graphicData>
        </a:graphic>
      </p:graphicFrame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60277511-83C9-B1B1-35A4-20E66AD03232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5264160" y="5238190"/>
            <a:ext cx="683857" cy="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DAAF0802-188F-8B4E-679D-4455AEE61D58}"/>
              </a:ext>
            </a:extLst>
          </p:cNvPr>
          <p:cNvSpPr txBox="1"/>
          <p:nvPr/>
        </p:nvSpPr>
        <p:spPr>
          <a:xfrm>
            <a:off x="2831372" y="445936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倒排索引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7777BE-C730-C7AC-C81D-852D9EE46C01}"/>
              </a:ext>
            </a:extLst>
          </p:cNvPr>
          <p:cNvSpPr txBox="1"/>
          <p:nvPr/>
        </p:nvSpPr>
        <p:spPr>
          <a:xfrm>
            <a:off x="3347914" y="5851316"/>
            <a:ext cx="5200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搜索“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语言编程”，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个列表求交集，得到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[</a:t>
            </a:r>
            <a:r>
              <a:rPr lang="en-US" altLang="zh-CN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2,3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]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A39A848-0092-7429-62DF-A4B6E49DA816}"/>
              </a:ext>
            </a:extLst>
          </p:cNvPr>
          <p:cNvSpPr txBox="1"/>
          <p:nvPr/>
        </p:nvSpPr>
        <p:spPr>
          <a:xfrm>
            <a:off x="4257057" y="3677000"/>
            <a:ext cx="984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keyword</a:t>
            </a:r>
            <a:endParaRPr lang="zh-CN" altLang="en-US" dirty="0">
              <a:latin typeface="Calibri" panose="020F0502020204030204" pitchFamily="34" charset="0"/>
              <a:ea typeface="思源黑体 CN Normal" panose="020B0400000000000000" pitchFamily="34" charset="-122"/>
              <a:cs typeface="Calibri" panose="020F0502020204030204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3E43964-D2D6-D059-BFC4-B75C1F84AFA3}"/>
              </a:ext>
            </a:extLst>
          </p:cNvPr>
          <p:cNvSpPr txBox="1"/>
          <p:nvPr/>
        </p:nvSpPr>
        <p:spPr>
          <a:xfrm>
            <a:off x="6051401" y="3677000"/>
            <a:ext cx="1094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DocId</a:t>
            </a:r>
            <a:r>
              <a:rPr lang="en-US" altLang="zh-C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List</a:t>
            </a:r>
            <a:endParaRPr lang="zh-CN" altLang="en-US" dirty="0">
              <a:latin typeface="Calibri" panose="020F0502020204030204" pitchFamily="34" charset="0"/>
              <a:ea typeface="思源黑体 CN Normal" panose="020B0400000000000000" pitchFamily="34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18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E0A22-A211-CDD8-56CD-00F49FEF8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倒排索引的实现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26D086-FE00-E22A-8007-C19DD7DB9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倒排索引的实现方案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err="1"/>
              <a:t>redis</a:t>
            </a:r>
            <a:r>
              <a:rPr lang="zh-CN" altLang="en-US" dirty="0"/>
              <a:t>。</a:t>
            </a:r>
            <a:r>
              <a:rPr lang="en-US" altLang="zh-CN" dirty="0"/>
              <a:t>value</a:t>
            </a:r>
            <a:r>
              <a:rPr lang="zh-CN" altLang="en-US" dirty="0"/>
              <a:t>用</a:t>
            </a:r>
            <a:r>
              <a:rPr lang="en-US" altLang="zh-CN" dirty="0"/>
              <a:t>List</a:t>
            </a:r>
            <a:r>
              <a:rPr lang="zh-CN" altLang="en-US" dirty="0"/>
              <a:t>类型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map</a:t>
            </a:r>
            <a:r>
              <a:rPr lang="zh-CN" altLang="en-US" dirty="0"/>
              <a:t>。</a:t>
            </a:r>
            <a:r>
              <a:rPr lang="en-US" altLang="zh-CN" dirty="0"/>
              <a:t>value</a:t>
            </a:r>
            <a:r>
              <a:rPr lang="zh-CN" altLang="en-US" dirty="0"/>
              <a:t>用切片，需要并发安全</a:t>
            </a:r>
            <a:endParaRPr lang="en-US" altLang="zh-CN" dirty="0"/>
          </a:p>
          <a:p>
            <a:r>
              <a:rPr lang="zh-CN" altLang="en-US" dirty="0"/>
              <a:t>并发安全的</a:t>
            </a:r>
            <a:r>
              <a:rPr lang="en-US" altLang="zh-CN" dirty="0"/>
              <a:t>map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 err="1"/>
              <a:t>sync.Map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err="1"/>
              <a:t>ConcurrentHashMap</a:t>
            </a:r>
            <a:r>
              <a:rPr lang="zh-CN" altLang="en-US" dirty="0"/>
              <a:t>，分段</a:t>
            </a:r>
            <a:r>
              <a:rPr lang="en-US" altLang="zh-CN" dirty="0"/>
              <a:t>map</a:t>
            </a:r>
            <a:r>
              <a:rPr lang="zh-CN" altLang="en-US" dirty="0"/>
              <a:t>，各段单独加锁</a:t>
            </a:r>
          </a:p>
        </p:txBody>
      </p:sp>
    </p:spTree>
    <p:extLst>
      <p:ext uri="{BB962C8B-B14F-4D97-AF65-F5344CB8AC3E}">
        <p14:creationId xmlns:p14="http://schemas.microsoft.com/office/powerpoint/2010/main" val="42615028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dfbf83a8-b114-4f20-87b3-9897dff9a4b1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大乔乔教育.potx" id="{965AA809-7327-46D6-A478-869C60721E1A}" vid="{161C80D1-EE23-4FDC-A73D-9C9CA00592A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大乔乔教育</Template>
  <TotalTime>2694</TotalTime>
  <Words>3330</Words>
  <Application>Microsoft Office PowerPoint</Application>
  <PresentationFormat>宽屏</PresentationFormat>
  <Paragraphs>995</Paragraphs>
  <Slides>51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9" baseType="lpstr">
      <vt:lpstr>Arial</vt:lpstr>
      <vt:lpstr>Consolas</vt:lpstr>
      <vt:lpstr>Calibri</vt:lpstr>
      <vt:lpstr>Source Han Sans SC</vt:lpstr>
      <vt:lpstr>思源黑体 CN Normal</vt:lpstr>
      <vt:lpstr>思源黑体 CN</vt:lpstr>
      <vt:lpstr>思源黑体 CN Medium</vt:lpstr>
      <vt:lpstr>Office 主题​​</vt:lpstr>
      <vt:lpstr>分布式搜索引擎 与设计模式</vt:lpstr>
      <vt:lpstr>分布式搜索引擎</vt:lpstr>
      <vt:lpstr>PowerPoint 演示文稿</vt:lpstr>
      <vt:lpstr>设计模式</vt:lpstr>
      <vt:lpstr>PowerPoint 演示文稿</vt:lpstr>
      <vt:lpstr>搜索引擎分类</vt:lpstr>
      <vt:lpstr>PowerPoint 演示文稿</vt:lpstr>
      <vt:lpstr>倒排索引</vt:lpstr>
      <vt:lpstr>倒排索引的实现</vt:lpstr>
      <vt:lpstr>倒排key的前缀</vt:lpstr>
      <vt:lpstr>倒排key组合多个field</vt:lpstr>
      <vt:lpstr>HashMap的实现原理</vt:lpstr>
      <vt:lpstr>位运算符</vt:lpstr>
      <vt:lpstr>位运算</vt:lpstr>
      <vt:lpstr>位运算</vt:lpstr>
      <vt:lpstr>位运算的应用</vt:lpstr>
      <vt:lpstr>倒排value的设计</vt:lpstr>
      <vt:lpstr>用bit表示离散属性</vt:lpstr>
      <vt:lpstr>离散属性有多个取值</vt:lpstr>
      <vt:lpstr>连续属性离散化</vt:lpstr>
      <vt:lpstr>PowerPoint 演示文稿</vt:lpstr>
      <vt:lpstr>bit map位图</vt:lpstr>
      <vt:lpstr>有序链表</vt:lpstr>
      <vt:lpstr>多链表求交</vt:lpstr>
      <vt:lpstr>跳表</vt:lpstr>
      <vt:lpstr>两跳表求交</vt:lpstr>
      <vt:lpstr>倒排索引的最终结构</vt:lpstr>
      <vt:lpstr>搜索表达式</vt:lpstr>
      <vt:lpstr>PowerPoint 演示文稿</vt:lpstr>
      <vt:lpstr>正排索引</vt:lpstr>
      <vt:lpstr>正排索引的实现</vt:lpstr>
      <vt:lpstr>RocksDB</vt:lpstr>
      <vt:lpstr>Badger</vt:lpstr>
      <vt:lpstr>Succinct-Tire</vt:lpstr>
      <vt:lpstr>Succinct-Tire</vt:lpstr>
      <vt:lpstr>B+树</vt:lpstr>
      <vt:lpstr>LSM-tree</vt:lpstr>
      <vt:lpstr>MemTable</vt:lpstr>
      <vt:lpstr>SSTable</vt:lpstr>
      <vt:lpstr>LSM查询过程</vt:lpstr>
      <vt:lpstr>LSM性能优化</vt:lpstr>
      <vt:lpstr>PowerPoint 演示文稿</vt:lpstr>
      <vt:lpstr>水平切分索引</vt:lpstr>
      <vt:lpstr>垂直切分索引</vt:lpstr>
      <vt:lpstr>分布式索引</vt:lpstr>
      <vt:lpstr>服务注册与发现</vt:lpstr>
      <vt:lpstr>启动etcd</vt:lpstr>
      <vt:lpstr>radic搜索引擎架构</vt:lpstr>
      <vt:lpstr>PowerPoint 演示文稿</vt:lpstr>
      <vt:lpstr>设计模式</vt:lpstr>
      <vt:lpstr>设计模式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分布式搜索引擎 与设计模式</dc:title>
  <dc:creator>朝阳 张</dc:creator>
  <cp:lastModifiedBy>乔乔 大</cp:lastModifiedBy>
  <cp:revision>62</cp:revision>
  <dcterms:created xsi:type="dcterms:W3CDTF">2024-01-23T08:21:11Z</dcterms:created>
  <dcterms:modified xsi:type="dcterms:W3CDTF">2024-09-26T15:23:39Z</dcterms:modified>
</cp:coreProperties>
</file>

<file path=docProps/thumbnail.jpeg>
</file>